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2"/>
  </p:notesMasterIdLst>
  <p:sldIdLst>
    <p:sldId id="359" r:id="rId2"/>
    <p:sldId id="313" r:id="rId3"/>
    <p:sldId id="262" r:id="rId4"/>
    <p:sldId id="362" r:id="rId5"/>
    <p:sldId id="375" r:id="rId6"/>
    <p:sldId id="361" r:id="rId7"/>
    <p:sldId id="363" r:id="rId8"/>
    <p:sldId id="364" r:id="rId9"/>
    <p:sldId id="365" r:id="rId10"/>
    <p:sldId id="366" r:id="rId11"/>
    <p:sldId id="367" r:id="rId12"/>
    <p:sldId id="358" r:id="rId13"/>
    <p:sldId id="368" r:id="rId14"/>
    <p:sldId id="369" r:id="rId15"/>
    <p:sldId id="370" r:id="rId16"/>
    <p:sldId id="371" r:id="rId17"/>
    <p:sldId id="372" r:id="rId18"/>
    <p:sldId id="373" r:id="rId19"/>
    <p:sldId id="374" r:id="rId20"/>
    <p:sldId id="376" r:id="rId21"/>
    <p:sldId id="377" r:id="rId22"/>
    <p:sldId id="378" r:id="rId23"/>
    <p:sldId id="379" r:id="rId24"/>
    <p:sldId id="380" r:id="rId25"/>
    <p:sldId id="360" r:id="rId26"/>
    <p:sldId id="381" r:id="rId27"/>
    <p:sldId id="382" r:id="rId28"/>
    <p:sldId id="383" r:id="rId29"/>
    <p:sldId id="384" r:id="rId30"/>
    <p:sldId id="385" r:id="rId31"/>
    <p:sldId id="386" r:id="rId32"/>
    <p:sldId id="387" r:id="rId33"/>
    <p:sldId id="388" r:id="rId34"/>
    <p:sldId id="389" r:id="rId35"/>
    <p:sldId id="390" r:id="rId36"/>
    <p:sldId id="391" r:id="rId37"/>
    <p:sldId id="392" r:id="rId38"/>
    <p:sldId id="393" r:id="rId39"/>
    <p:sldId id="394" r:id="rId40"/>
    <p:sldId id="356" r:id="rId41"/>
    <p:sldId id="395" r:id="rId42"/>
    <p:sldId id="396" r:id="rId43"/>
    <p:sldId id="397" r:id="rId44"/>
    <p:sldId id="398" r:id="rId45"/>
    <p:sldId id="399" r:id="rId46"/>
    <p:sldId id="400" r:id="rId47"/>
    <p:sldId id="401" r:id="rId48"/>
    <p:sldId id="403" r:id="rId49"/>
    <p:sldId id="404" r:id="rId50"/>
    <p:sldId id="405" r:id="rId51"/>
    <p:sldId id="406" r:id="rId52"/>
    <p:sldId id="407" r:id="rId53"/>
    <p:sldId id="408" r:id="rId54"/>
    <p:sldId id="409" r:id="rId55"/>
    <p:sldId id="410" r:id="rId56"/>
    <p:sldId id="411" r:id="rId57"/>
    <p:sldId id="412" r:id="rId58"/>
    <p:sldId id="413" r:id="rId59"/>
    <p:sldId id="414" r:id="rId60"/>
    <p:sldId id="415" r:id="rId61"/>
    <p:sldId id="416" r:id="rId62"/>
    <p:sldId id="417" r:id="rId63"/>
    <p:sldId id="419" r:id="rId64"/>
    <p:sldId id="418" r:id="rId65"/>
    <p:sldId id="420" r:id="rId66"/>
    <p:sldId id="421" r:id="rId67"/>
    <p:sldId id="422" r:id="rId68"/>
    <p:sldId id="423" r:id="rId69"/>
    <p:sldId id="424" r:id="rId70"/>
    <p:sldId id="425" r:id="rId71"/>
    <p:sldId id="426" r:id="rId72"/>
    <p:sldId id="427" r:id="rId73"/>
    <p:sldId id="428" r:id="rId74"/>
    <p:sldId id="429" r:id="rId75"/>
    <p:sldId id="430" r:id="rId76"/>
    <p:sldId id="431" r:id="rId77"/>
    <p:sldId id="432" r:id="rId78"/>
    <p:sldId id="433" r:id="rId79"/>
    <p:sldId id="434" r:id="rId80"/>
    <p:sldId id="315" r:id="rId8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02" y="2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0F9BF3-CF4C-4FA0-A76C-37F01F4582E8}" type="datetimeFigureOut">
              <a:rPr lang="zh-CN" altLang="en-US" smtClean="0"/>
              <a:t>2021/12/18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B9772A-12CC-4165-823A-49E0C2EECF4F}" type="slidenum">
              <a:rPr lang="zh-CN" altLang="en-US" smtClean="0"/>
              <a:t>‹#›</a:t>
            </a:fld>
            <a:endParaRPr lang="zh-CN" altLang="en-US"/>
          </a:p>
        </p:txBody>
      </p:sp>
    </p:spTree>
    <p:extLst>
      <p:ext uri="{BB962C8B-B14F-4D97-AF65-F5344CB8AC3E}">
        <p14:creationId xmlns:p14="http://schemas.microsoft.com/office/powerpoint/2010/main" val="35275928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3</a:t>
            </a:fld>
            <a:endParaRPr lang="zh-CN" altLang="en-US"/>
          </a:p>
        </p:txBody>
      </p:sp>
    </p:spTree>
    <p:extLst>
      <p:ext uri="{BB962C8B-B14F-4D97-AF65-F5344CB8AC3E}">
        <p14:creationId xmlns:p14="http://schemas.microsoft.com/office/powerpoint/2010/main" val="27199875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12</a:t>
            </a:fld>
            <a:endParaRPr lang="zh-CN" altLang="en-US"/>
          </a:p>
        </p:txBody>
      </p:sp>
    </p:spTree>
    <p:extLst>
      <p:ext uri="{BB962C8B-B14F-4D97-AF65-F5344CB8AC3E}">
        <p14:creationId xmlns:p14="http://schemas.microsoft.com/office/powerpoint/2010/main" val="25262503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13</a:t>
            </a:fld>
            <a:endParaRPr lang="zh-CN" altLang="en-US"/>
          </a:p>
        </p:txBody>
      </p:sp>
    </p:spTree>
    <p:extLst>
      <p:ext uri="{BB962C8B-B14F-4D97-AF65-F5344CB8AC3E}">
        <p14:creationId xmlns:p14="http://schemas.microsoft.com/office/powerpoint/2010/main" val="92821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14</a:t>
            </a:fld>
            <a:endParaRPr lang="zh-CN" altLang="en-US"/>
          </a:p>
        </p:txBody>
      </p:sp>
    </p:spTree>
    <p:extLst>
      <p:ext uri="{BB962C8B-B14F-4D97-AF65-F5344CB8AC3E}">
        <p14:creationId xmlns:p14="http://schemas.microsoft.com/office/powerpoint/2010/main" val="33958869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15</a:t>
            </a:fld>
            <a:endParaRPr lang="zh-CN" altLang="en-US"/>
          </a:p>
        </p:txBody>
      </p:sp>
    </p:spTree>
    <p:extLst>
      <p:ext uri="{BB962C8B-B14F-4D97-AF65-F5344CB8AC3E}">
        <p14:creationId xmlns:p14="http://schemas.microsoft.com/office/powerpoint/2010/main" val="21730875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16</a:t>
            </a:fld>
            <a:endParaRPr lang="zh-CN" altLang="en-US"/>
          </a:p>
        </p:txBody>
      </p:sp>
    </p:spTree>
    <p:extLst>
      <p:ext uri="{BB962C8B-B14F-4D97-AF65-F5344CB8AC3E}">
        <p14:creationId xmlns:p14="http://schemas.microsoft.com/office/powerpoint/2010/main" val="1244380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17</a:t>
            </a:fld>
            <a:endParaRPr lang="zh-CN" altLang="en-US"/>
          </a:p>
        </p:txBody>
      </p:sp>
    </p:spTree>
    <p:extLst>
      <p:ext uri="{BB962C8B-B14F-4D97-AF65-F5344CB8AC3E}">
        <p14:creationId xmlns:p14="http://schemas.microsoft.com/office/powerpoint/2010/main" val="34956827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18</a:t>
            </a:fld>
            <a:endParaRPr lang="zh-CN" altLang="en-US"/>
          </a:p>
        </p:txBody>
      </p:sp>
    </p:spTree>
    <p:extLst>
      <p:ext uri="{BB962C8B-B14F-4D97-AF65-F5344CB8AC3E}">
        <p14:creationId xmlns:p14="http://schemas.microsoft.com/office/powerpoint/2010/main" val="12491142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19</a:t>
            </a:fld>
            <a:endParaRPr lang="zh-CN" altLang="en-US"/>
          </a:p>
        </p:txBody>
      </p:sp>
    </p:spTree>
    <p:extLst>
      <p:ext uri="{BB962C8B-B14F-4D97-AF65-F5344CB8AC3E}">
        <p14:creationId xmlns:p14="http://schemas.microsoft.com/office/powerpoint/2010/main" val="16395579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20</a:t>
            </a:fld>
            <a:endParaRPr lang="zh-CN" altLang="en-US"/>
          </a:p>
        </p:txBody>
      </p:sp>
    </p:spTree>
    <p:extLst>
      <p:ext uri="{BB962C8B-B14F-4D97-AF65-F5344CB8AC3E}">
        <p14:creationId xmlns:p14="http://schemas.microsoft.com/office/powerpoint/2010/main" val="26524802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21</a:t>
            </a:fld>
            <a:endParaRPr lang="zh-CN" altLang="en-US"/>
          </a:p>
        </p:txBody>
      </p:sp>
    </p:spTree>
    <p:extLst>
      <p:ext uri="{BB962C8B-B14F-4D97-AF65-F5344CB8AC3E}">
        <p14:creationId xmlns:p14="http://schemas.microsoft.com/office/powerpoint/2010/main" val="2187964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4</a:t>
            </a:fld>
            <a:endParaRPr lang="zh-CN" altLang="en-US"/>
          </a:p>
        </p:txBody>
      </p:sp>
    </p:spTree>
    <p:extLst>
      <p:ext uri="{BB962C8B-B14F-4D97-AF65-F5344CB8AC3E}">
        <p14:creationId xmlns:p14="http://schemas.microsoft.com/office/powerpoint/2010/main" val="24165737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22</a:t>
            </a:fld>
            <a:endParaRPr lang="zh-CN" altLang="en-US"/>
          </a:p>
        </p:txBody>
      </p:sp>
    </p:spTree>
    <p:extLst>
      <p:ext uri="{BB962C8B-B14F-4D97-AF65-F5344CB8AC3E}">
        <p14:creationId xmlns:p14="http://schemas.microsoft.com/office/powerpoint/2010/main" val="31691996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23</a:t>
            </a:fld>
            <a:endParaRPr lang="zh-CN" altLang="en-US"/>
          </a:p>
        </p:txBody>
      </p:sp>
    </p:spTree>
    <p:extLst>
      <p:ext uri="{BB962C8B-B14F-4D97-AF65-F5344CB8AC3E}">
        <p14:creationId xmlns:p14="http://schemas.microsoft.com/office/powerpoint/2010/main" val="27985937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24</a:t>
            </a:fld>
            <a:endParaRPr lang="zh-CN" altLang="en-US"/>
          </a:p>
        </p:txBody>
      </p:sp>
    </p:spTree>
    <p:extLst>
      <p:ext uri="{BB962C8B-B14F-4D97-AF65-F5344CB8AC3E}">
        <p14:creationId xmlns:p14="http://schemas.microsoft.com/office/powerpoint/2010/main" val="21878044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25</a:t>
            </a:fld>
            <a:endParaRPr lang="zh-CN" altLang="en-US"/>
          </a:p>
        </p:txBody>
      </p:sp>
    </p:spTree>
    <p:extLst>
      <p:ext uri="{BB962C8B-B14F-4D97-AF65-F5344CB8AC3E}">
        <p14:creationId xmlns:p14="http://schemas.microsoft.com/office/powerpoint/2010/main" val="17051042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26</a:t>
            </a:fld>
            <a:endParaRPr lang="zh-CN" altLang="en-US"/>
          </a:p>
        </p:txBody>
      </p:sp>
    </p:spTree>
    <p:extLst>
      <p:ext uri="{BB962C8B-B14F-4D97-AF65-F5344CB8AC3E}">
        <p14:creationId xmlns:p14="http://schemas.microsoft.com/office/powerpoint/2010/main" val="9781817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27</a:t>
            </a:fld>
            <a:endParaRPr lang="zh-CN" altLang="en-US"/>
          </a:p>
        </p:txBody>
      </p:sp>
    </p:spTree>
    <p:extLst>
      <p:ext uri="{BB962C8B-B14F-4D97-AF65-F5344CB8AC3E}">
        <p14:creationId xmlns:p14="http://schemas.microsoft.com/office/powerpoint/2010/main" val="15437426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28</a:t>
            </a:fld>
            <a:endParaRPr lang="zh-CN" altLang="en-US"/>
          </a:p>
        </p:txBody>
      </p:sp>
    </p:spTree>
    <p:extLst>
      <p:ext uri="{BB962C8B-B14F-4D97-AF65-F5344CB8AC3E}">
        <p14:creationId xmlns:p14="http://schemas.microsoft.com/office/powerpoint/2010/main" val="7147157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29</a:t>
            </a:fld>
            <a:endParaRPr lang="zh-CN" altLang="en-US"/>
          </a:p>
        </p:txBody>
      </p:sp>
    </p:spTree>
    <p:extLst>
      <p:ext uri="{BB962C8B-B14F-4D97-AF65-F5344CB8AC3E}">
        <p14:creationId xmlns:p14="http://schemas.microsoft.com/office/powerpoint/2010/main" val="5046190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30</a:t>
            </a:fld>
            <a:endParaRPr lang="zh-CN" altLang="en-US"/>
          </a:p>
        </p:txBody>
      </p:sp>
    </p:spTree>
    <p:extLst>
      <p:ext uri="{BB962C8B-B14F-4D97-AF65-F5344CB8AC3E}">
        <p14:creationId xmlns:p14="http://schemas.microsoft.com/office/powerpoint/2010/main" val="18917617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31</a:t>
            </a:fld>
            <a:endParaRPr lang="zh-CN" altLang="en-US"/>
          </a:p>
        </p:txBody>
      </p:sp>
    </p:spTree>
    <p:extLst>
      <p:ext uri="{BB962C8B-B14F-4D97-AF65-F5344CB8AC3E}">
        <p14:creationId xmlns:p14="http://schemas.microsoft.com/office/powerpoint/2010/main" val="2969023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5</a:t>
            </a:fld>
            <a:endParaRPr lang="zh-CN" altLang="en-US"/>
          </a:p>
        </p:txBody>
      </p:sp>
    </p:spTree>
    <p:extLst>
      <p:ext uri="{BB962C8B-B14F-4D97-AF65-F5344CB8AC3E}">
        <p14:creationId xmlns:p14="http://schemas.microsoft.com/office/powerpoint/2010/main" val="25301724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32</a:t>
            </a:fld>
            <a:endParaRPr lang="zh-CN" altLang="en-US"/>
          </a:p>
        </p:txBody>
      </p:sp>
    </p:spTree>
    <p:extLst>
      <p:ext uri="{BB962C8B-B14F-4D97-AF65-F5344CB8AC3E}">
        <p14:creationId xmlns:p14="http://schemas.microsoft.com/office/powerpoint/2010/main" val="23494322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33</a:t>
            </a:fld>
            <a:endParaRPr lang="zh-CN" altLang="en-US"/>
          </a:p>
        </p:txBody>
      </p:sp>
    </p:spTree>
    <p:extLst>
      <p:ext uri="{BB962C8B-B14F-4D97-AF65-F5344CB8AC3E}">
        <p14:creationId xmlns:p14="http://schemas.microsoft.com/office/powerpoint/2010/main" val="34898227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34</a:t>
            </a:fld>
            <a:endParaRPr lang="zh-CN" altLang="en-US"/>
          </a:p>
        </p:txBody>
      </p:sp>
    </p:spTree>
    <p:extLst>
      <p:ext uri="{BB962C8B-B14F-4D97-AF65-F5344CB8AC3E}">
        <p14:creationId xmlns:p14="http://schemas.microsoft.com/office/powerpoint/2010/main" val="20408590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35</a:t>
            </a:fld>
            <a:endParaRPr lang="zh-CN" altLang="en-US"/>
          </a:p>
        </p:txBody>
      </p:sp>
    </p:spTree>
    <p:extLst>
      <p:ext uri="{BB962C8B-B14F-4D97-AF65-F5344CB8AC3E}">
        <p14:creationId xmlns:p14="http://schemas.microsoft.com/office/powerpoint/2010/main" val="33509688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36</a:t>
            </a:fld>
            <a:endParaRPr lang="zh-CN" altLang="en-US"/>
          </a:p>
        </p:txBody>
      </p:sp>
    </p:spTree>
    <p:extLst>
      <p:ext uri="{BB962C8B-B14F-4D97-AF65-F5344CB8AC3E}">
        <p14:creationId xmlns:p14="http://schemas.microsoft.com/office/powerpoint/2010/main" val="8135039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37</a:t>
            </a:fld>
            <a:endParaRPr lang="zh-CN" altLang="en-US"/>
          </a:p>
        </p:txBody>
      </p:sp>
    </p:spTree>
    <p:extLst>
      <p:ext uri="{BB962C8B-B14F-4D97-AF65-F5344CB8AC3E}">
        <p14:creationId xmlns:p14="http://schemas.microsoft.com/office/powerpoint/2010/main" val="14054597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38</a:t>
            </a:fld>
            <a:endParaRPr lang="zh-CN" altLang="en-US"/>
          </a:p>
        </p:txBody>
      </p:sp>
    </p:spTree>
    <p:extLst>
      <p:ext uri="{BB962C8B-B14F-4D97-AF65-F5344CB8AC3E}">
        <p14:creationId xmlns:p14="http://schemas.microsoft.com/office/powerpoint/2010/main" val="31515434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39</a:t>
            </a:fld>
            <a:endParaRPr lang="zh-CN" altLang="en-US"/>
          </a:p>
        </p:txBody>
      </p:sp>
    </p:spTree>
    <p:extLst>
      <p:ext uri="{BB962C8B-B14F-4D97-AF65-F5344CB8AC3E}">
        <p14:creationId xmlns:p14="http://schemas.microsoft.com/office/powerpoint/2010/main" val="24051832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40</a:t>
            </a:fld>
            <a:endParaRPr lang="zh-CN" altLang="en-US"/>
          </a:p>
        </p:txBody>
      </p:sp>
    </p:spTree>
    <p:extLst>
      <p:ext uri="{BB962C8B-B14F-4D97-AF65-F5344CB8AC3E}">
        <p14:creationId xmlns:p14="http://schemas.microsoft.com/office/powerpoint/2010/main" val="37860840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41</a:t>
            </a:fld>
            <a:endParaRPr lang="zh-CN" altLang="en-US"/>
          </a:p>
        </p:txBody>
      </p:sp>
    </p:spTree>
    <p:extLst>
      <p:ext uri="{BB962C8B-B14F-4D97-AF65-F5344CB8AC3E}">
        <p14:creationId xmlns:p14="http://schemas.microsoft.com/office/powerpoint/2010/main" val="2321472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6</a:t>
            </a:fld>
            <a:endParaRPr lang="zh-CN" altLang="en-US"/>
          </a:p>
        </p:txBody>
      </p:sp>
    </p:spTree>
    <p:extLst>
      <p:ext uri="{BB962C8B-B14F-4D97-AF65-F5344CB8AC3E}">
        <p14:creationId xmlns:p14="http://schemas.microsoft.com/office/powerpoint/2010/main" val="21175756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42</a:t>
            </a:fld>
            <a:endParaRPr lang="zh-CN" altLang="en-US"/>
          </a:p>
        </p:txBody>
      </p:sp>
    </p:spTree>
    <p:extLst>
      <p:ext uri="{BB962C8B-B14F-4D97-AF65-F5344CB8AC3E}">
        <p14:creationId xmlns:p14="http://schemas.microsoft.com/office/powerpoint/2010/main" val="41149653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43</a:t>
            </a:fld>
            <a:endParaRPr lang="zh-CN" altLang="en-US"/>
          </a:p>
        </p:txBody>
      </p:sp>
    </p:spTree>
    <p:extLst>
      <p:ext uri="{BB962C8B-B14F-4D97-AF65-F5344CB8AC3E}">
        <p14:creationId xmlns:p14="http://schemas.microsoft.com/office/powerpoint/2010/main" val="8086545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44</a:t>
            </a:fld>
            <a:endParaRPr lang="zh-CN" altLang="en-US"/>
          </a:p>
        </p:txBody>
      </p:sp>
    </p:spTree>
    <p:extLst>
      <p:ext uri="{BB962C8B-B14F-4D97-AF65-F5344CB8AC3E}">
        <p14:creationId xmlns:p14="http://schemas.microsoft.com/office/powerpoint/2010/main" val="38909385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45</a:t>
            </a:fld>
            <a:endParaRPr lang="zh-CN" altLang="en-US"/>
          </a:p>
        </p:txBody>
      </p:sp>
    </p:spTree>
    <p:extLst>
      <p:ext uri="{BB962C8B-B14F-4D97-AF65-F5344CB8AC3E}">
        <p14:creationId xmlns:p14="http://schemas.microsoft.com/office/powerpoint/2010/main" val="29864052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46</a:t>
            </a:fld>
            <a:endParaRPr lang="zh-CN" altLang="en-US"/>
          </a:p>
        </p:txBody>
      </p:sp>
    </p:spTree>
    <p:extLst>
      <p:ext uri="{BB962C8B-B14F-4D97-AF65-F5344CB8AC3E}">
        <p14:creationId xmlns:p14="http://schemas.microsoft.com/office/powerpoint/2010/main" val="12539903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47</a:t>
            </a:fld>
            <a:endParaRPr lang="zh-CN" altLang="en-US"/>
          </a:p>
        </p:txBody>
      </p:sp>
    </p:spTree>
    <p:extLst>
      <p:ext uri="{BB962C8B-B14F-4D97-AF65-F5344CB8AC3E}">
        <p14:creationId xmlns:p14="http://schemas.microsoft.com/office/powerpoint/2010/main" val="41248340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48</a:t>
            </a:fld>
            <a:endParaRPr lang="zh-CN" altLang="en-US"/>
          </a:p>
        </p:txBody>
      </p:sp>
    </p:spTree>
    <p:extLst>
      <p:ext uri="{BB962C8B-B14F-4D97-AF65-F5344CB8AC3E}">
        <p14:creationId xmlns:p14="http://schemas.microsoft.com/office/powerpoint/2010/main" val="29952586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49</a:t>
            </a:fld>
            <a:endParaRPr lang="zh-CN" altLang="en-US"/>
          </a:p>
        </p:txBody>
      </p:sp>
    </p:spTree>
    <p:extLst>
      <p:ext uri="{BB962C8B-B14F-4D97-AF65-F5344CB8AC3E}">
        <p14:creationId xmlns:p14="http://schemas.microsoft.com/office/powerpoint/2010/main" val="11750623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50</a:t>
            </a:fld>
            <a:endParaRPr lang="zh-CN" altLang="en-US"/>
          </a:p>
        </p:txBody>
      </p:sp>
    </p:spTree>
    <p:extLst>
      <p:ext uri="{BB962C8B-B14F-4D97-AF65-F5344CB8AC3E}">
        <p14:creationId xmlns:p14="http://schemas.microsoft.com/office/powerpoint/2010/main" val="12561302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51</a:t>
            </a:fld>
            <a:endParaRPr lang="zh-CN" altLang="en-US"/>
          </a:p>
        </p:txBody>
      </p:sp>
    </p:spTree>
    <p:extLst>
      <p:ext uri="{BB962C8B-B14F-4D97-AF65-F5344CB8AC3E}">
        <p14:creationId xmlns:p14="http://schemas.microsoft.com/office/powerpoint/2010/main" val="3342149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7</a:t>
            </a:fld>
            <a:endParaRPr lang="zh-CN" altLang="en-US"/>
          </a:p>
        </p:txBody>
      </p:sp>
    </p:spTree>
    <p:extLst>
      <p:ext uri="{BB962C8B-B14F-4D97-AF65-F5344CB8AC3E}">
        <p14:creationId xmlns:p14="http://schemas.microsoft.com/office/powerpoint/2010/main" val="211406340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52</a:t>
            </a:fld>
            <a:endParaRPr lang="zh-CN" altLang="en-US"/>
          </a:p>
        </p:txBody>
      </p:sp>
    </p:spTree>
    <p:extLst>
      <p:ext uri="{BB962C8B-B14F-4D97-AF65-F5344CB8AC3E}">
        <p14:creationId xmlns:p14="http://schemas.microsoft.com/office/powerpoint/2010/main" val="30943728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53</a:t>
            </a:fld>
            <a:endParaRPr lang="zh-CN" altLang="en-US"/>
          </a:p>
        </p:txBody>
      </p:sp>
    </p:spTree>
    <p:extLst>
      <p:ext uri="{BB962C8B-B14F-4D97-AF65-F5344CB8AC3E}">
        <p14:creationId xmlns:p14="http://schemas.microsoft.com/office/powerpoint/2010/main" val="27181584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54</a:t>
            </a:fld>
            <a:endParaRPr lang="zh-CN" altLang="en-US"/>
          </a:p>
        </p:txBody>
      </p:sp>
    </p:spTree>
    <p:extLst>
      <p:ext uri="{BB962C8B-B14F-4D97-AF65-F5344CB8AC3E}">
        <p14:creationId xmlns:p14="http://schemas.microsoft.com/office/powerpoint/2010/main" val="198175129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55</a:t>
            </a:fld>
            <a:endParaRPr lang="zh-CN" altLang="en-US"/>
          </a:p>
        </p:txBody>
      </p:sp>
    </p:spTree>
    <p:extLst>
      <p:ext uri="{BB962C8B-B14F-4D97-AF65-F5344CB8AC3E}">
        <p14:creationId xmlns:p14="http://schemas.microsoft.com/office/powerpoint/2010/main" val="29109436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56</a:t>
            </a:fld>
            <a:endParaRPr lang="zh-CN" altLang="en-US"/>
          </a:p>
        </p:txBody>
      </p:sp>
    </p:spTree>
    <p:extLst>
      <p:ext uri="{BB962C8B-B14F-4D97-AF65-F5344CB8AC3E}">
        <p14:creationId xmlns:p14="http://schemas.microsoft.com/office/powerpoint/2010/main" val="5886319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57</a:t>
            </a:fld>
            <a:endParaRPr lang="zh-CN" altLang="en-US"/>
          </a:p>
        </p:txBody>
      </p:sp>
    </p:spTree>
    <p:extLst>
      <p:ext uri="{BB962C8B-B14F-4D97-AF65-F5344CB8AC3E}">
        <p14:creationId xmlns:p14="http://schemas.microsoft.com/office/powerpoint/2010/main" val="42061890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58</a:t>
            </a:fld>
            <a:endParaRPr lang="zh-CN" altLang="en-US"/>
          </a:p>
        </p:txBody>
      </p:sp>
    </p:spTree>
    <p:extLst>
      <p:ext uri="{BB962C8B-B14F-4D97-AF65-F5344CB8AC3E}">
        <p14:creationId xmlns:p14="http://schemas.microsoft.com/office/powerpoint/2010/main" val="138845389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59</a:t>
            </a:fld>
            <a:endParaRPr lang="zh-CN" altLang="en-US"/>
          </a:p>
        </p:txBody>
      </p:sp>
    </p:spTree>
    <p:extLst>
      <p:ext uri="{BB962C8B-B14F-4D97-AF65-F5344CB8AC3E}">
        <p14:creationId xmlns:p14="http://schemas.microsoft.com/office/powerpoint/2010/main" val="150654494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60</a:t>
            </a:fld>
            <a:endParaRPr lang="zh-CN" altLang="en-US"/>
          </a:p>
        </p:txBody>
      </p:sp>
    </p:spTree>
    <p:extLst>
      <p:ext uri="{BB962C8B-B14F-4D97-AF65-F5344CB8AC3E}">
        <p14:creationId xmlns:p14="http://schemas.microsoft.com/office/powerpoint/2010/main" val="351387007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61</a:t>
            </a:fld>
            <a:endParaRPr lang="zh-CN" altLang="en-US"/>
          </a:p>
        </p:txBody>
      </p:sp>
    </p:spTree>
    <p:extLst>
      <p:ext uri="{BB962C8B-B14F-4D97-AF65-F5344CB8AC3E}">
        <p14:creationId xmlns:p14="http://schemas.microsoft.com/office/powerpoint/2010/main" val="2874267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8</a:t>
            </a:fld>
            <a:endParaRPr lang="zh-CN" altLang="en-US"/>
          </a:p>
        </p:txBody>
      </p:sp>
    </p:spTree>
    <p:extLst>
      <p:ext uri="{BB962C8B-B14F-4D97-AF65-F5344CB8AC3E}">
        <p14:creationId xmlns:p14="http://schemas.microsoft.com/office/powerpoint/2010/main" val="26072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62</a:t>
            </a:fld>
            <a:endParaRPr lang="zh-CN" altLang="en-US"/>
          </a:p>
        </p:txBody>
      </p:sp>
    </p:spTree>
    <p:extLst>
      <p:ext uri="{BB962C8B-B14F-4D97-AF65-F5344CB8AC3E}">
        <p14:creationId xmlns:p14="http://schemas.microsoft.com/office/powerpoint/2010/main" val="105727846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63</a:t>
            </a:fld>
            <a:endParaRPr lang="zh-CN" altLang="en-US"/>
          </a:p>
        </p:txBody>
      </p:sp>
    </p:spTree>
    <p:extLst>
      <p:ext uri="{BB962C8B-B14F-4D97-AF65-F5344CB8AC3E}">
        <p14:creationId xmlns:p14="http://schemas.microsoft.com/office/powerpoint/2010/main" val="397752337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64</a:t>
            </a:fld>
            <a:endParaRPr lang="zh-CN" altLang="en-US"/>
          </a:p>
        </p:txBody>
      </p:sp>
    </p:spTree>
    <p:extLst>
      <p:ext uri="{BB962C8B-B14F-4D97-AF65-F5344CB8AC3E}">
        <p14:creationId xmlns:p14="http://schemas.microsoft.com/office/powerpoint/2010/main" val="312314258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65</a:t>
            </a:fld>
            <a:endParaRPr lang="zh-CN" altLang="en-US"/>
          </a:p>
        </p:txBody>
      </p:sp>
    </p:spTree>
    <p:extLst>
      <p:ext uri="{BB962C8B-B14F-4D97-AF65-F5344CB8AC3E}">
        <p14:creationId xmlns:p14="http://schemas.microsoft.com/office/powerpoint/2010/main" val="322589891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66</a:t>
            </a:fld>
            <a:endParaRPr lang="zh-CN" altLang="en-US"/>
          </a:p>
        </p:txBody>
      </p:sp>
    </p:spTree>
    <p:extLst>
      <p:ext uri="{BB962C8B-B14F-4D97-AF65-F5344CB8AC3E}">
        <p14:creationId xmlns:p14="http://schemas.microsoft.com/office/powerpoint/2010/main" val="414762971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67</a:t>
            </a:fld>
            <a:endParaRPr lang="zh-CN" altLang="en-US"/>
          </a:p>
        </p:txBody>
      </p:sp>
    </p:spTree>
    <p:extLst>
      <p:ext uri="{BB962C8B-B14F-4D97-AF65-F5344CB8AC3E}">
        <p14:creationId xmlns:p14="http://schemas.microsoft.com/office/powerpoint/2010/main" val="334658360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68</a:t>
            </a:fld>
            <a:endParaRPr lang="zh-CN" altLang="en-US"/>
          </a:p>
        </p:txBody>
      </p:sp>
    </p:spTree>
    <p:extLst>
      <p:ext uri="{BB962C8B-B14F-4D97-AF65-F5344CB8AC3E}">
        <p14:creationId xmlns:p14="http://schemas.microsoft.com/office/powerpoint/2010/main" val="58657701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69</a:t>
            </a:fld>
            <a:endParaRPr lang="zh-CN" altLang="en-US"/>
          </a:p>
        </p:txBody>
      </p:sp>
    </p:spTree>
    <p:extLst>
      <p:ext uri="{BB962C8B-B14F-4D97-AF65-F5344CB8AC3E}">
        <p14:creationId xmlns:p14="http://schemas.microsoft.com/office/powerpoint/2010/main" val="98921667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70</a:t>
            </a:fld>
            <a:endParaRPr lang="zh-CN" altLang="en-US"/>
          </a:p>
        </p:txBody>
      </p:sp>
    </p:spTree>
    <p:extLst>
      <p:ext uri="{BB962C8B-B14F-4D97-AF65-F5344CB8AC3E}">
        <p14:creationId xmlns:p14="http://schemas.microsoft.com/office/powerpoint/2010/main" val="74499212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71</a:t>
            </a:fld>
            <a:endParaRPr lang="zh-CN" altLang="en-US"/>
          </a:p>
        </p:txBody>
      </p:sp>
    </p:spTree>
    <p:extLst>
      <p:ext uri="{BB962C8B-B14F-4D97-AF65-F5344CB8AC3E}">
        <p14:creationId xmlns:p14="http://schemas.microsoft.com/office/powerpoint/2010/main" val="1208684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9</a:t>
            </a:fld>
            <a:endParaRPr lang="zh-CN" altLang="en-US"/>
          </a:p>
        </p:txBody>
      </p:sp>
    </p:spTree>
    <p:extLst>
      <p:ext uri="{BB962C8B-B14F-4D97-AF65-F5344CB8AC3E}">
        <p14:creationId xmlns:p14="http://schemas.microsoft.com/office/powerpoint/2010/main" val="169757181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72</a:t>
            </a:fld>
            <a:endParaRPr lang="zh-CN" altLang="en-US"/>
          </a:p>
        </p:txBody>
      </p:sp>
    </p:spTree>
    <p:extLst>
      <p:ext uri="{BB962C8B-B14F-4D97-AF65-F5344CB8AC3E}">
        <p14:creationId xmlns:p14="http://schemas.microsoft.com/office/powerpoint/2010/main" val="212679926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73</a:t>
            </a:fld>
            <a:endParaRPr lang="zh-CN" altLang="en-US"/>
          </a:p>
        </p:txBody>
      </p:sp>
    </p:spTree>
    <p:extLst>
      <p:ext uri="{BB962C8B-B14F-4D97-AF65-F5344CB8AC3E}">
        <p14:creationId xmlns:p14="http://schemas.microsoft.com/office/powerpoint/2010/main" val="350696412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74</a:t>
            </a:fld>
            <a:endParaRPr lang="zh-CN" altLang="en-US"/>
          </a:p>
        </p:txBody>
      </p:sp>
    </p:spTree>
    <p:extLst>
      <p:ext uri="{BB962C8B-B14F-4D97-AF65-F5344CB8AC3E}">
        <p14:creationId xmlns:p14="http://schemas.microsoft.com/office/powerpoint/2010/main" val="10091028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75</a:t>
            </a:fld>
            <a:endParaRPr lang="zh-CN" altLang="en-US"/>
          </a:p>
        </p:txBody>
      </p:sp>
    </p:spTree>
    <p:extLst>
      <p:ext uri="{BB962C8B-B14F-4D97-AF65-F5344CB8AC3E}">
        <p14:creationId xmlns:p14="http://schemas.microsoft.com/office/powerpoint/2010/main" val="98791356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76</a:t>
            </a:fld>
            <a:endParaRPr lang="zh-CN" altLang="en-US"/>
          </a:p>
        </p:txBody>
      </p:sp>
    </p:spTree>
    <p:extLst>
      <p:ext uri="{BB962C8B-B14F-4D97-AF65-F5344CB8AC3E}">
        <p14:creationId xmlns:p14="http://schemas.microsoft.com/office/powerpoint/2010/main" val="216388450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77</a:t>
            </a:fld>
            <a:endParaRPr lang="zh-CN" altLang="en-US"/>
          </a:p>
        </p:txBody>
      </p:sp>
    </p:spTree>
    <p:extLst>
      <p:ext uri="{BB962C8B-B14F-4D97-AF65-F5344CB8AC3E}">
        <p14:creationId xmlns:p14="http://schemas.microsoft.com/office/powerpoint/2010/main" val="121143556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78</a:t>
            </a:fld>
            <a:endParaRPr lang="zh-CN" altLang="en-US"/>
          </a:p>
        </p:txBody>
      </p:sp>
    </p:spTree>
    <p:extLst>
      <p:ext uri="{BB962C8B-B14F-4D97-AF65-F5344CB8AC3E}">
        <p14:creationId xmlns:p14="http://schemas.microsoft.com/office/powerpoint/2010/main" val="213706179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79</a:t>
            </a:fld>
            <a:endParaRPr lang="zh-CN" altLang="en-US"/>
          </a:p>
        </p:txBody>
      </p:sp>
    </p:spTree>
    <p:extLst>
      <p:ext uri="{BB962C8B-B14F-4D97-AF65-F5344CB8AC3E}">
        <p14:creationId xmlns:p14="http://schemas.microsoft.com/office/powerpoint/2010/main" val="2520395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10</a:t>
            </a:fld>
            <a:endParaRPr lang="zh-CN" altLang="en-US"/>
          </a:p>
        </p:txBody>
      </p:sp>
    </p:spTree>
    <p:extLst>
      <p:ext uri="{BB962C8B-B14F-4D97-AF65-F5344CB8AC3E}">
        <p14:creationId xmlns:p14="http://schemas.microsoft.com/office/powerpoint/2010/main" val="32176455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0D7C28-598E-4F3F-8D93-48A66FA483F7}" type="slidenum">
              <a:rPr lang="zh-CN" altLang="en-US" smtClean="0"/>
              <a:t>11</a:t>
            </a:fld>
            <a:endParaRPr lang="zh-CN" altLang="en-US"/>
          </a:p>
        </p:txBody>
      </p:sp>
    </p:spTree>
    <p:extLst>
      <p:ext uri="{BB962C8B-B14F-4D97-AF65-F5344CB8AC3E}">
        <p14:creationId xmlns:p14="http://schemas.microsoft.com/office/powerpoint/2010/main" val="3106913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D7DAC9-2343-4BE0-9A92-8B6CC88C1B6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1101398-3E02-417B-AB24-ECAF09F9908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721D35F-E323-4EBE-9F45-276F230DB2F1}"/>
              </a:ext>
            </a:extLst>
          </p:cNvPr>
          <p:cNvSpPr>
            <a:spLocks noGrp="1"/>
          </p:cNvSpPr>
          <p:nvPr>
            <p:ph type="dt" sz="half" idx="10"/>
          </p:nvPr>
        </p:nvSpPr>
        <p:spPr/>
        <p:txBody>
          <a:bodyPr/>
          <a:lstStyle/>
          <a:p>
            <a:fld id="{BB85534A-97D9-4788-ACD9-09DFBA567268}" type="datetimeFigureOut">
              <a:rPr lang="zh-CN" altLang="en-US" smtClean="0"/>
              <a:t>2021/12/18</a:t>
            </a:fld>
            <a:endParaRPr lang="zh-CN" altLang="en-US"/>
          </a:p>
        </p:txBody>
      </p:sp>
      <p:sp>
        <p:nvSpPr>
          <p:cNvPr id="5" name="页脚占位符 4">
            <a:extLst>
              <a:ext uri="{FF2B5EF4-FFF2-40B4-BE49-F238E27FC236}">
                <a16:creationId xmlns:a16="http://schemas.microsoft.com/office/drawing/2014/main" id="{FA25DC78-D3B3-4541-A989-1FA9F87ED9E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79AF628-6443-4310-AD4D-3652AF89BA36}"/>
              </a:ext>
            </a:extLst>
          </p:cNvPr>
          <p:cNvSpPr>
            <a:spLocks noGrp="1"/>
          </p:cNvSpPr>
          <p:nvPr>
            <p:ph type="sldNum" sz="quarter" idx="12"/>
          </p:nvPr>
        </p:nvSpPr>
        <p:spPr/>
        <p:txBody>
          <a:bodyPr/>
          <a:lstStyle/>
          <a:p>
            <a:fld id="{17CDD28C-AF4B-4A36-BFD1-BAF1D496B1F5}" type="slidenum">
              <a:rPr lang="zh-CN" altLang="en-US" smtClean="0"/>
              <a:t>‹#›</a:t>
            </a:fld>
            <a:endParaRPr lang="zh-CN" altLang="en-US"/>
          </a:p>
        </p:txBody>
      </p:sp>
    </p:spTree>
    <p:extLst>
      <p:ext uri="{BB962C8B-B14F-4D97-AF65-F5344CB8AC3E}">
        <p14:creationId xmlns:p14="http://schemas.microsoft.com/office/powerpoint/2010/main" val="3159029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1CBCE5-0283-453E-B58C-C6CA706E648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A766B27F-521D-499B-A630-18EE7F37ACB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C9324BE-8FD8-4CE9-AC66-F5B2B489AB69}"/>
              </a:ext>
            </a:extLst>
          </p:cNvPr>
          <p:cNvSpPr>
            <a:spLocks noGrp="1"/>
          </p:cNvSpPr>
          <p:nvPr>
            <p:ph type="dt" sz="half" idx="10"/>
          </p:nvPr>
        </p:nvSpPr>
        <p:spPr/>
        <p:txBody>
          <a:bodyPr/>
          <a:lstStyle/>
          <a:p>
            <a:fld id="{BB85534A-97D9-4788-ACD9-09DFBA567268}" type="datetimeFigureOut">
              <a:rPr lang="zh-CN" altLang="en-US" smtClean="0"/>
              <a:t>2021/12/18</a:t>
            </a:fld>
            <a:endParaRPr lang="zh-CN" altLang="en-US"/>
          </a:p>
        </p:txBody>
      </p:sp>
      <p:sp>
        <p:nvSpPr>
          <p:cNvPr id="5" name="页脚占位符 4">
            <a:extLst>
              <a:ext uri="{FF2B5EF4-FFF2-40B4-BE49-F238E27FC236}">
                <a16:creationId xmlns:a16="http://schemas.microsoft.com/office/drawing/2014/main" id="{EA4A4240-30A9-40EE-AB87-BC2C7A1A522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F83708C-A582-4EEC-8D51-0E22895FBD23}"/>
              </a:ext>
            </a:extLst>
          </p:cNvPr>
          <p:cNvSpPr>
            <a:spLocks noGrp="1"/>
          </p:cNvSpPr>
          <p:nvPr>
            <p:ph type="sldNum" sz="quarter" idx="12"/>
          </p:nvPr>
        </p:nvSpPr>
        <p:spPr/>
        <p:txBody>
          <a:bodyPr/>
          <a:lstStyle/>
          <a:p>
            <a:fld id="{17CDD28C-AF4B-4A36-BFD1-BAF1D496B1F5}" type="slidenum">
              <a:rPr lang="zh-CN" altLang="en-US" smtClean="0"/>
              <a:t>‹#›</a:t>
            </a:fld>
            <a:endParaRPr lang="zh-CN" altLang="en-US"/>
          </a:p>
        </p:txBody>
      </p:sp>
    </p:spTree>
    <p:extLst>
      <p:ext uri="{BB962C8B-B14F-4D97-AF65-F5344CB8AC3E}">
        <p14:creationId xmlns:p14="http://schemas.microsoft.com/office/powerpoint/2010/main" val="2510561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F1FCD9-6987-4CCC-B7CE-037F09CE0AA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EEC26CD-1455-45F8-85C4-CA7657E7F1D1}"/>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8B91CB6-E31D-4733-AA9B-7F53EF67D06D}"/>
              </a:ext>
            </a:extLst>
          </p:cNvPr>
          <p:cNvSpPr>
            <a:spLocks noGrp="1"/>
          </p:cNvSpPr>
          <p:nvPr>
            <p:ph type="dt" sz="half" idx="10"/>
          </p:nvPr>
        </p:nvSpPr>
        <p:spPr/>
        <p:txBody>
          <a:bodyPr/>
          <a:lstStyle/>
          <a:p>
            <a:fld id="{BB85534A-97D9-4788-ACD9-09DFBA567268}" type="datetimeFigureOut">
              <a:rPr lang="zh-CN" altLang="en-US" smtClean="0"/>
              <a:t>2021/12/18</a:t>
            </a:fld>
            <a:endParaRPr lang="zh-CN" altLang="en-US"/>
          </a:p>
        </p:txBody>
      </p:sp>
      <p:sp>
        <p:nvSpPr>
          <p:cNvPr id="5" name="页脚占位符 4">
            <a:extLst>
              <a:ext uri="{FF2B5EF4-FFF2-40B4-BE49-F238E27FC236}">
                <a16:creationId xmlns:a16="http://schemas.microsoft.com/office/drawing/2014/main" id="{0ED68099-99A9-4F55-936F-93506F9E891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2412F08-4188-4126-9E6F-E4F5D394630A}"/>
              </a:ext>
            </a:extLst>
          </p:cNvPr>
          <p:cNvSpPr>
            <a:spLocks noGrp="1"/>
          </p:cNvSpPr>
          <p:nvPr>
            <p:ph type="sldNum" sz="quarter" idx="12"/>
          </p:nvPr>
        </p:nvSpPr>
        <p:spPr/>
        <p:txBody>
          <a:bodyPr/>
          <a:lstStyle/>
          <a:p>
            <a:fld id="{17CDD28C-AF4B-4A36-BFD1-BAF1D496B1F5}" type="slidenum">
              <a:rPr lang="zh-CN" altLang="en-US" smtClean="0"/>
              <a:t>‹#›</a:t>
            </a:fld>
            <a:endParaRPr lang="zh-CN" altLang="en-US"/>
          </a:p>
        </p:txBody>
      </p:sp>
    </p:spTree>
    <p:extLst>
      <p:ext uri="{BB962C8B-B14F-4D97-AF65-F5344CB8AC3E}">
        <p14:creationId xmlns:p14="http://schemas.microsoft.com/office/powerpoint/2010/main" val="2460884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504A7A-0B10-4A33-A469-2D905D95D56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DC03CC08-5065-429D-A5E8-F9B46FC66BA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6836AE7-0F96-40DB-A407-343B2FFCFA92}"/>
              </a:ext>
            </a:extLst>
          </p:cNvPr>
          <p:cNvSpPr>
            <a:spLocks noGrp="1"/>
          </p:cNvSpPr>
          <p:nvPr>
            <p:ph type="dt" sz="half" idx="10"/>
          </p:nvPr>
        </p:nvSpPr>
        <p:spPr/>
        <p:txBody>
          <a:bodyPr/>
          <a:lstStyle/>
          <a:p>
            <a:fld id="{BB85534A-97D9-4788-ACD9-09DFBA567268}" type="datetimeFigureOut">
              <a:rPr lang="zh-CN" altLang="en-US" smtClean="0"/>
              <a:t>2021/12/18</a:t>
            </a:fld>
            <a:endParaRPr lang="zh-CN" altLang="en-US"/>
          </a:p>
        </p:txBody>
      </p:sp>
      <p:sp>
        <p:nvSpPr>
          <p:cNvPr id="5" name="页脚占位符 4">
            <a:extLst>
              <a:ext uri="{FF2B5EF4-FFF2-40B4-BE49-F238E27FC236}">
                <a16:creationId xmlns:a16="http://schemas.microsoft.com/office/drawing/2014/main" id="{C53C5B18-4754-4319-BAE4-6C380F7AC1A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0D78372-19D6-41A6-BD1D-1A4050530534}"/>
              </a:ext>
            </a:extLst>
          </p:cNvPr>
          <p:cNvSpPr>
            <a:spLocks noGrp="1"/>
          </p:cNvSpPr>
          <p:nvPr>
            <p:ph type="sldNum" sz="quarter" idx="12"/>
          </p:nvPr>
        </p:nvSpPr>
        <p:spPr/>
        <p:txBody>
          <a:bodyPr/>
          <a:lstStyle/>
          <a:p>
            <a:fld id="{17CDD28C-AF4B-4A36-BFD1-BAF1D496B1F5}" type="slidenum">
              <a:rPr lang="zh-CN" altLang="en-US" smtClean="0"/>
              <a:t>‹#›</a:t>
            </a:fld>
            <a:endParaRPr lang="zh-CN" altLang="en-US"/>
          </a:p>
        </p:txBody>
      </p:sp>
    </p:spTree>
    <p:extLst>
      <p:ext uri="{BB962C8B-B14F-4D97-AF65-F5344CB8AC3E}">
        <p14:creationId xmlns:p14="http://schemas.microsoft.com/office/powerpoint/2010/main" val="7665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CC31DE-F2C7-49D5-9DA4-17B61AE161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668187E-1785-4DFD-85A3-760D40BAB0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4605326E-A0A6-4206-86D5-8935E8DB3AC6}"/>
              </a:ext>
            </a:extLst>
          </p:cNvPr>
          <p:cNvSpPr>
            <a:spLocks noGrp="1"/>
          </p:cNvSpPr>
          <p:nvPr>
            <p:ph type="dt" sz="half" idx="10"/>
          </p:nvPr>
        </p:nvSpPr>
        <p:spPr/>
        <p:txBody>
          <a:bodyPr/>
          <a:lstStyle/>
          <a:p>
            <a:fld id="{BB85534A-97D9-4788-ACD9-09DFBA567268}" type="datetimeFigureOut">
              <a:rPr lang="zh-CN" altLang="en-US" smtClean="0"/>
              <a:t>2021/12/18</a:t>
            </a:fld>
            <a:endParaRPr lang="zh-CN" altLang="en-US"/>
          </a:p>
        </p:txBody>
      </p:sp>
      <p:sp>
        <p:nvSpPr>
          <p:cNvPr id="5" name="页脚占位符 4">
            <a:extLst>
              <a:ext uri="{FF2B5EF4-FFF2-40B4-BE49-F238E27FC236}">
                <a16:creationId xmlns:a16="http://schemas.microsoft.com/office/drawing/2014/main" id="{2DD65BE1-DAF5-4DED-A773-D7C45CC1312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A947848-EDB3-418C-AB10-F48A81430E08}"/>
              </a:ext>
            </a:extLst>
          </p:cNvPr>
          <p:cNvSpPr>
            <a:spLocks noGrp="1"/>
          </p:cNvSpPr>
          <p:nvPr>
            <p:ph type="sldNum" sz="quarter" idx="12"/>
          </p:nvPr>
        </p:nvSpPr>
        <p:spPr/>
        <p:txBody>
          <a:bodyPr/>
          <a:lstStyle/>
          <a:p>
            <a:fld id="{17CDD28C-AF4B-4A36-BFD1-BAF1D496B1F5}" type="slidenum">
              <a:rPr lang="zh-CN" altLang="en-US" smtClean="0"/>
              <a:t>‹#›</a:t>
            </a:fld>
            <a:endParaRPr lang="zh-CN" altLang="en-US"/>
          </a:p>
        </p:txBody>
      </p:sp>
    </p:spTree>
    <p:extLst>
      <p:ext uri="{BB962C8B-B14F-4D97-AF65-F5344CB8AC3E}">
        <p14:creationId xmlns:p14="http://schemas.microsoft.com/office/powerpoint/2010/main" val="25447548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FDD5C1-DEA4-488D-B34D-28215808ED7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1A10B24-356C-45F8-B838-E6A2071867E5}"/>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78E405C0-E255-4538-AAF2-354E4EBDEAE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AB5C4591-F8AA-4E74-BB99-0651D4B2D90F}"/>
              </a:ext>
            </a:extLst>
          </p:cNvPr>
          <p:cNvSpPr>
            <a:spLocks noGrp="1"/>
          </p:cNvSpPr>
          <p:nvPr>
            <p:ph type="dt" sz="half" idx="10"/>
          </p:nvPr>
        </p:nvSpPr>
        <p:spPr/>
        <p:txBody>
          <a:bodyPr/>
          <a:lstStyle/>
          <a:p>
            <a:fld id="{BB85534A-97D9-4788-ACD9-09DFBA567268}" type="datetimeFigureOut">
              <a:rPr lang="zh-CN" altLang="en-US" smtClean="0"/>
              <a:t>2021/12/18</a:t>
            </a:fld>
            <a:endParaRPr lang="zh-CN" altLang="en-US"/>
          </a:p>
        </p:txBody>
      </p:sp>
      <p:sp>
        <p:nvSpPr>
          <p:cNvPr id="6" name="页脚占位符 5">
            <a:extLst>
              <a:ext uri="{FF2B5EF4-FFF2-40B4-BE49-F238E27FC236}">
                <a16:creationId xmlns:a16="http://schemas.microsoft.com/office/drawing/2014/main" id="{F9B819E7-D061-4F1E-8F03-A5A634295DA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4AA911D-4EBF-4D47-BD30-593984298603}"/>
              </a:ext>
            </a:extLst>
          </p:cNvPr>
          <p:cNvSpPr>
            <a:spLocks noGrp="1"/>
          </p:cNvSpPr>
          <p:nvPr>
            <p:ph type="sldNum" sz="quarter" idx="12"/>
          </p:nvPr>
        </p:nvSpPr>
        <p:spPr/>
        <p:txBody>
          <a:bodyPr/>
          <a:lstStyle/>
          <a:p>
            <a:fld id="{17CDD28C-AF4B-4A36-BFD1-BAF1D496B1F5}" type="slidenum">
              <a:rPr lang="zh-CN" altLang="en-US" smtClean="0"/>
              <a:t>‹#›</a:t>
            </a:fld>
            <a:endParaRPr lang="zh-CN" altLang="en-US"/>
          </a:p>
        </p:txBody>
      </p:sp>
    </p:spTree>
    <p:extLst>
      <p:ext uri="{BB962C8B-B14F-4D97-AF65-F5344CB8AC3E}">
        <p14:creationId xmlns:p14="http://schemas.microsoft.com/office/powerpoint/2010/main" val="3335042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B9C188-25A9-4909-9873-2CF23BADE51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8761092-F4FE-4BFF-90C9-E973AFBBCE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341AF4D-89E7-407E-9416-BA3BB244FCF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C59DC247-9338-4EF7-8E36-E8DE35A7BD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534E91C-E683-4F40-8BB9-6464E65A67B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E9D60F7-A7B6-44F8-95BA-67ED69EF75CC}"/>
              </a:ext>
            </a:extLst>
          </p:cNvPr>
          <p:cNvSpPr>
            <a:spLocks noGrp="1"/>
          </p:cNvSpPr>
          <p:nvPr>
            <p:ph type="dt" sz="half" idx="10"/>
          </p:nvPr>
        </p:nvSpPr>
        <p:spPr/>
        <p:txBody>
          <a:bodyPr/>
          <a:lstStyle/>
          <a:p>
            <a:fld id="{BB85534A-97D9-4788-ACD9-09DFBA567268}" type="datetimeFigureOut">
              <a:rPr lang="zh-CN" altLang="en-US" smtClean="0"/>
              <a:t>2021/12/18</a:t>
            </a:fld>
            <a:endParaRPr lang="zh-CN" altLang="en-US"/>
          </a:p>
        </p:txBody>
      </p:sp>
      <p:sp>
        <p:nvSpPr>
          <p:cNvPr id="8" name="页脚占位符 7">
            <a:extLst>
              <a:ext uri="{FF2B5EF4-FFF2-40B4-BE49-F238E27FC236}">
                <a16:creationId xmlns:a16="http://schemas.microsoft.com/office/drawing/2014/main" id="{4DBD75B0-BEBF-4ED2-BAE4-0F50610786C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B5F290D-60AA-4581-B651-A601AD863566}"/>
              </a:ext>
            </a:extLst>
          </p:cNvPr>
          <p:cNvSpPr>
            <a:spLocks noGrp="1"/>
          </p:cNvSpPr>
          <p:nvPr>
            <p:ph type="sldNum" sz="quarter" idx="12"/>
          </p:nvPr>
        </p:nvSpPr>
        <p:spPr/>
        <p:txBody>
          <a:bodyPr/>
          <a:lstStyle/>
          <a:p>
            <a:fld id="{17CDD28C-AF4B-4A36-BFD1-BAF1D496B1F5}" type="slidenum">
              <a:rPr lang="zh-CN" altLang="en-US" smtClean="0"/>
              <a:t>‹#›</a:t>
            </a:fld>
            <a:endParaRPr lang="zh-CN" altLang="en-US"/>
          </a:p>
        </p:txBody>
      </p:sp>
    </p:spTree>
    <p:extLst>
      <p:ext uri="{BB962C8B-B14F-4D97-AF65-F5344CB8AC3E}">
        <p14:creationId xmlns:p14="http://schemas.microsoft.com/office/powerpoint/2010/main" val="856702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E071A7-2D46-4A01-9530-B52F7F3FE63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BE94EF1-3FE6-4E05-AD21-024611C65901}"/>
              </a:ext>
            </a:extLst>
          </p:cNvPr>
          <p:cNvSpPr>
            <a:spLocks noGrp="1"/>
          </p:cNvSpPr>
          <p:nvPr>
            <p:ph type="dt" sz="half" idx="10"/>
          </p:nvPr>
        </p:nvSpPr>
        <p:spPr/>
        <p:txBody>
          <a:bodyPr/>
          <a:lstStyle/>
          <a:p>
            <a:fld id="{BB85534A-97D9-4788-ACD9-09DFBA567268}" type="datetimeFigureOut">
              <a:rPr lang="zh-CN" altLang="en-US" smtClean="0"/>
              <a:t>2021/12/18</a:t>
            </a:fld>
            <a:endParaRPr lang="zh-CN" altLang="en-US"/>
          </a:p>
        </p:txBody>
      </p:sp>
      <p:sp>
        <p:nvSpPr>
          <p:cNvPr id="4" name="页脚占位符 3">
            <a:extLst>
              <a:ext uri="{FF2B5EF4-FFF2-40B4-BE49-F238E27FC236}">
                <a16:creationId xmlns:a16="http://schemas.microsoft.com/office/drawing/2014/main" id="{197AEA8B-5D77-4331-BB86-C2135AE05CB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0A4E219-1B7D-425D-864A-4662054A24DD}"/>
              </a:ext>
            </a:extLst>
          </p:cNvPr>
          <p:cNvSpPr>
            <a:spLocks noGrp="1"/>
          </p:cNvSpPr>
          <p:nvPr>
            <p:ph type="sldNum" sz="quarter" idx="12"/>
          </p:nvPr>
        </p:nvSpPr>
        <p:spPr/>
        <p:txBody>
          <a:bodyPr/>
          <a:lstStyle/>
          <a:p>
            <a:fld id="{17CDD28C-AF4B-4A36-BFD1-BAF1D496B1F5}" type="slidenum">
              <a:rPr lang="zh-CN" altLang="en-US" smtClean="0"/>
              <a:t>‹#›</a:t>
            </a:fld>
            <a:endParaRPr lang="zh-CN" altLang="en-US"/>
          </a:p>
        </p:txBody>
      </p:sp>
    </p:spTree>
    <p:extLst>
      <p:ext uri="{BB962C8B-B14F-4D97-AF65-F5344CB8AC3E}">
        <p14:creationId xmlns:p14="http://schemas.microsoft.com/office/powerpoint/2010/main" val="618351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D4DCBFD-6CCE-4BB6-BDD9-0E8CCD1B2088}"/>
              </a:ext>
            </a:extLst>
          </p:cNvPr>
          <p:cNvSpPr>
            <a:spLocks noGrp="1"/>
          </p:cNvSpPr>
          <p:nvPr>
            <p:ph type="dt" sz="half" idx="10"/>
          </p:nvPr>
        </p:nvSpPr>
        <p:spPr/>
        <p:txBody>
          <a:bodyPr/>
          <a:lstStyle/>
          <a:p>
            <a:fld id="{BB85534A-97D9-4788-ACD9-09DFBA567268}" type="datetimeFigureOut">
              <a:rPr lang="zh-CN" altLang="en-US" smtClean="0"/>
              <a:t>2021/12/18</a:t>
            </a:fld>
            <a:endParaRPr lang="zh-CN" altLang="en-US"/>
          </a:p>
        </p:txBody>
      </p:sp>
      <p:sp>
        <p:nvSpPr>
          <p:cNvPr id="3" name="页脚占位符 2">
            <a:extLst>
              <a:ext uri="{FF2B5EF4-FFF2-40B4-BE49-F238E27FC236}">
                <a16:creationId xmlns:a16="http://schemas.microsoft.com/office/drawing/2014/main" id="{1594B82E-A9F6-42C4-87F7-DE9250CE77D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7EAC656-0C7E-47EB-9BE8-DD110EB202F2}"/>
              </a:ext>
            </a:extLst>
          </p:cNvPr>
          <p:cNvSpPr>
            <a:spLocks noGrp="1"/>
          </p:cNvSpPr>
          <p:nvPr>
            <p:ph type="sldNum" sz="quarter" idx="12"/>
          </p:nvPr>
        </p:nvSpPr>
        <p:spPr/>
        <p:txBody>
          <a:bodyPr/>
          <a:lstStyle/>
          <a:p>
            <a:fld id="{17CDD28C-AF4B-4A36-BFD1-BAF1D496B1F5}" type="slidenum">
              <a:rPr lang="zh-CN" altLang="en-US" smtClean="0"/>
              <a:t>‹#›</a:t>
            </a:fld>
            <a:endParaRPr lang="zh-CN" altLang="en-US"/>
          </a:p>
        </p:txBody>
      </p:sp>
      <p:grpSp>
        <p:nvGrpSpPr>
          <p:cNvPr id="5" name="组合 4">
            <a:extLst>
              <a:ext uri="{FF2B5EF4-FFF2-40B4-BE49-F238E27FC236}">
                <a16:creationId xmlns:a16="http://schemas.microsoft.com/office/drawing/2014/main" id="{BE4EF61F-5B1F-4982-A752-88EB7B6CC525}"/>
              </a:ext>
            </a:extLst>
          </p:cNvPr>
          <p:cNvGrpSpPr/>
          <p:nvPr userDrawn="1"/>
        </p:nvGrpSpPr>
        <p:grpSpPr>
          <a:xfrm>
            <a:off x="0" y="189342"/>
            <a:ext cx="856190" cy="768163"/>
            <a:chOff x="0" y="189342"/>
            <a:chExt cx="856190" cy="768163"/>
          </a:xfrm>
        </p:grpSpPr>
        <p:sp>
          <p:nvSpPr>
            <p:cNvPr id="6" name="圆角矩形 2">
              <a:extLst>
                <a:ext uri="{FF2B5EF4-FFF2-40B4-BE49-F238E27FC236}">
                  <a16:creationId xmlns:a16="http://schemas.microsoft.com/office/drawing/2014/main" id="{615E40AF-89FD-4F86-A4F5-B5D1D048B675}"/>
                </a:ext>
              </a:extLst>
            </p:cNvPr>
            <p:cNvSpPr/>
            <p:nvPr/>
          </p:nvSpPr>
          <p:spPr>
            <a:xfrm rot="18926425">
              <a:off x="327153" y="318911"/>
              <a:ext cx="529037" cy="529037"/>
            </a:xfrm>
            <a:prstGeom prst="roundRect">
              <a:avLst/>
            </a:prstGeom>
            <a:gradFill flip="none" rotWithShape="1">
              <a:gsLst>
                <a:gs pos="0">
                  <a:srgbClr val="003473">
                    <a:lumMod val="60000"/>
                    <a:lumOff val="40000"/>
                  </a:srgbClr>
                </a:gs>
                <a:gs pos="77000">
                  <a:srgbClr val="003473"/>
                </a:gs>
              </a:gsLst>
              <a:path path="circle">
                <a:fillToRect l="100000" b="100000"/>
              </a:path>
              <a:tileRect t="-100000" r="-100000"/>
            </a:gradFill>
            <a:ln>
              <a:noFill/>
            </a:ln>
            <a:effectLst>
              <a:outerShdw blurRad="63500" algn="ctr"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endParaRPr lang="zh-CN" altLang="en-US" sz="4800" dirty="0">
                <a:solidFill>
                  <a:prstClr val="white"/>
                </a:solidFill>
                <a:latin typeface="迷你简菱心" panose="02010609000101010101" pitchFamily="49" charset="-122"/>
                <a:ea typeface="迷你简菱心" panose="02010609000101010101" pitchFamily="49" charset="-122"/>
              </a:endParaRPr>
            </a:p>
          </p:txBody>
        </p:sp>
        <p:pic>
          <p:nvPicPr>
            <p:cNvPr id="7" name="图片 6">
              <a:extLst>
                <a:ext uri="{FF2B5EF4-FFF2-40B4-BE49-F238E27FC236}">
                  <a16:creationId xmlns:a16="http://schemas.microsoft.com/office/drawing/2014/main" id="{644CE313-7054-4682-80E3-B7314AE71A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9342"/>
              <a:ext cx="762066" cy="768163"/>
            </a:xfrm>
            <a:prstGeom prst="rect">
              <a:avLst/>
            </a:prstGeom>
          </p:spPr>
        </p:pic>
      </p:grpSp>
    </p:spTree>
    <p:extLst>
      <p:ext uri="{BB962C8B-B14F-4D97-AF65-F5344CB8AC3E}">
        <p14:creationId xmlns:p14="http://schemas.microsoft.com/office/powerpoint/2010/main" val="3233263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111FB7-62F4-4645-AB9E-98B1E9F3B8A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6A7A372-1F70-43BA-85BC-78A949053C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D89214C-CE62-4BD4-A5BE-80DD595A61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91C2EC7-60A9-465A-868B-4DC192F68724}"/>
              </a:ext>
            </a:extLst>
          </p:cNvPr>
          <p:cNvSpPr>
            <a:spLocks noGrp="1"/>
          </p:cNvSpPr>
          <p:nvPr>
            <p:ph type="dt" sz="half" idx="10"/>
          </p:nvPr>
        </p:nvSpPr>
        <p:spPr/>
        <p:txBody>
          <a:bodyPr/>
          <a:lstStyle/>
          <a:p>
            <a:fld id="{BB85534A-97D9-4788-ACD9-09DFBA567268}" type="datetimeFigureOut">
              <a:rPr lang="zh-CN" altLang="en-US" smtClean="0"/>
              <a:t>2021/12/18</a:t>
            </a:fld>
            <a:endParaRPr lang="zh-CN" altLang="en-US"/>
          </a:p>
        </p:txBody>
      </p:sp>
      <p:sp>
        <p:nvSpPr>
          <p:cNvPr id="6" name="页脚占位符 5">
            <a:extLst>
              <a:ext uri="{FF2B5EF4-FFF2-40B4-BE49-F238E27FC236}">
                <a16:creationId xmlns:a16="http://schemas.microsoft.com/office/drawing/2014/main" id="{113F9D84-C55E-4E08-AABA-4533819BE67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A87619D-A14A-4262-A728-6089D21D4B40}"/>
              </a:ext>
            </a:extLst>
          </p:cNvPr>
          <p:cNvSpPr>
            <a:spLocks noGrp="1"/>
          </p:cNvSpPr>
          <p:nvPr>
            <p:ph type="sldNum" sz="quarter" idx="12"/>
          </p:nvPr>
        </p:nvSpPr>
        <p:spPr/>
        <p:txBody>
          <a:bodyPr/>
          <a:lstStyle/>
          <a:p>
            <a:fld id="{17CDD28C-AF4B-4A36-BFD1-BAF1D496B1F5}" type="slidenum">
              <a:rPr lang="zh-CN" altLang="en-US" smtClean="0"/>
              <a:t>‹#›</a:t>
            </a:fld>
            <a:endParaRPr lang="zh-CN" altLang="en-US"/>
          </a:p>
        </p:txBody>
      </p:sp>
    </p:spTree>
    <p:extLst>
      <p:ext uri="{BB962C8B-B14F-4D97-AF65-F5344CB8AC3E}">
        <p14:creationId xmlns:p14="http://schemas.microsoft.com/office/powerpoint/2010/main" val="1913134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20ADB3-6504-4A71-87DC-5CD1221A364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C6AAE41-7F78-41BE-BD82-5BAA637D67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43CA5C1-AA1D-417C-9FF0-4C46366262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DCE0CD6-7B2A-46CD-AFE7-8330F3BCD834}"/>
              </a:ext>
            </a:extLst>
          </p:cNvPr>
          <p:cNvSpPr>
            <a:spLocks noGrp="1"/>
          </p:cNvSpPr>
          <p:nvPr>
            <p:ph type="dt" sz="half" idx="10"/>
          </p:nvPr>
        </p:nvSpPr>
        <p:spPr/>
        <p:txBody>
          <a:bodyPr/>
          <a:lstStyle/>
          <a:p>
            <a:fld id="{BB85534A-97D9-4788-ACD9-09DFBA567268}" type="datetimeFigureOut">
              <a:rPr lang="zh-CN" altLang="en-US" smtClean="0"/>
              <a:t>2021/12/18</a:t>
            </a:fld>
            <a:endParaRPr lang="zh-CN" altLang="en-US"/>
          </a:p>
        </p:txBody>
      </p:sp>
      <p:sp>
        <p:nvSpPr>
          <p:cNvPr id="6" name="页脚占位符 5">
            <a:extLst>
              <a:ext uri="{FF2B5EF4-FFF2-40B4-BE49-F238E27FC236}">
                <a16:creationId xmlns:a16="http://schemas.microsoft.com/office/drawing/2014/main" id="{95CB732D-F51D-405E-B5A9-8C87DDAD1EF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60E9A38-711F-4F3F-934D-E12B3922AA66}"/>
              </a:ext>
            </a:extLst>
          </p:cNvPr>
          <p:cNvSpPr>
            <a:spLocks noGrp="1"/>
          </p:cNvSpPr>
          <p:nvPr>
            <p:ph type="sldNum" sz="quarter" idx="12"/>
          </p:nvPr>
        </p:nvSpPr>
        <p:spPr/>
        <p:txBody>
          <a:bodyPr/>
          <a:lstStyle/>
          <a:p>
            <a:fld id="{17CDD28C-AF4B-4A36-BFD1-BAF1D496B1F5}" type="slidenum">
              <a:rPr lang="zh-CN" altLang="en-US" smtClean="0"/>
              <a:t>‹#›</a:t>
            </a:fld>
            <a:endParaRPr lang="zh-CN" altLang="en-US"/>
          </a:p>
        </p:txBody>
      </p:sp>
    </p:spTree>
    <p:extLst>
      <p:ext uri="{BB962C8B-B14F-4D97-AF65-F5344CB8AC3E}">
        <p14:creationId xmlns:p14="http://schemas.microsoft.com/office/powerpoint/2010/main" val="24961755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C19989F-387A-4155-B9E4-AA8D2E7D8D2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D2D951E-99BD-4735-B52B-20478C9939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4265480-7D6E-4862-8C47-BE165FF756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85534A-97D9-4788-ACD9-09DFBA567268}" type="datetimeFigureOut">
              <a:rPr lang="zh-CN" altLang="en-US" smtClean="0"/>
              <a:t>2021/12/18</a:t>
            </a:fld>
            <a:endParaRPr lang="zh-CN" altLang="en-US"/>
          </a:p>
        </p:txBody>
      </p:sp>
      <p:sp>
        <p:nvSpPr>
          <p:cNvPr id="5" name="页脚占位符 4">
            <a:extLst>
              <a:ext uri="{FF2B5EF4-FFF2-40B4-BE49-F238E27FC236}">
                <a16:creationId xmlns:a16="http://schemas.microsoft.com/office/drawing/2014/main" id="{60E99E91-E0F0-4C81-B7D0-50B8CE1266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62D18C6-7BA7-4E1A-BA77-9D1C81A086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CDD28C-AF4B-4A36-BFD1-BAF1D496B1F5}" type="slidenum">
              <a:rPr lang="zh-CN" altLang="en-US" smtClean="0"/>
              <a:t>‹#›</a:t>
            </a:fld>
            <a:endParaRPr lang="zh-CN" altLang="en-US"/>
          </a:p>
        </p:txBody>
      </p:sp>
    </p:spTree>
    <p:extLst>
      <p:ext uri="{BB962C8B-B14F-4D97-AF65-F5344CB8AC3E}">
        <p14:creationId xmlns:p14="http://schemas.microsoft.com/office/powerpoint/2010/main" val="3300360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a:extLst>
              <a:ext uri="{FF2B5EF4-FFF2-40B4-BE49-F238E27FC236}">
                <a16:creationId xmlns:a16="http://schemas.microsoft.com/office/drawing/2014/main" id="{D23F6AD7-4BF0-41CD-B193-1D4F95156F2E}"/>
              </a:ext>
            </a:extLst>
          </p:cNvPr>
          <p:cNvSpPr/>
          <p:nvPr/>
        </p:nvSpPr>
        <p:spPr>
          <a:xfrm>
            <a:off x="0" y="0"/>
            <a:ext cx="6880485" cy="6880485"/>
          </a:xfrm>
          <a:prstGeom prst="rtTriangle">
            <a:avLst/>
          </a:prstGeom>
          <a:blipFill dpi="0" rotWithShape="1">
            <a:blip r:embed="rId2"/>
            <a:srcRect/>
            <a:stretch>
              <a:fillRect l="-85702" t="-596" r="-2286" b="-5178"/>
            </a:stretch>
          </a:blipFill>
          <a:ln>
            <a:noFill/>
          </a:ln>
          <a:effectLst>
            <a:outerShdw blurRad="63500" algn="ctr"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endParaRPr lang="zh-CN" altLang="en-US" sz="4800">
              <a:solidFill>
                <a:prstClr val="white"/>
              </a:solidFill>
              <a:latin typeface="迷你简菱心" panose="02010609000101010101" pitchFamily="49" charset="-122"/>
              <a:ea typeface="迷你简菱心" panose="02010609000101010101" pitchFamily="49" charset="-122"/>
            </a:endParaRPr>
          </a:p>
        </p:txBody>
      </p:sp>
      <p:sp>
        <p:nvSpPr>
          <p:cNvPr id="5" name="任意多边形 2">
            <a:extLst>
              <a:ext uri="{FF2B5EF4-FFF2-40B4-BE49-F238E27FC236}">
                <a16:creationId xmlns:a16="http://schemas.microsoft.com/office/drawing/2014/main" id="{50EA4B7C-CD1C-4206-8894-32954F8D5FAB}"/>
              </a:ext>
            </a:extLst>
          </p:cNvPr>
          <p:cNvSpPr/>
          <p:nvPr/>
        </p:nvSpPr>
        <p:spPr>
          <a:xfrm rot="5400000" flipV="1">
            <a:off x="675384" y="-15772"/>
            <a:ext cx="4576893" cy="4576893"/>
          </a:xfrm>
          <a:custGeom>
            <a:avLst/>
            <a:gdLst>
              <a:gd name="connsiteX0" fmla="*/ 0 w 4343400"/>
              <a:gd name="connsiteY0" fmla="*/ 0 h 4343400"/>
              <a:gd name="connsiteX1" fmla="*/ 4343400 w 4343400"/>
              <a:gd name="connsiteY1" fmla="*/ 4343400 h 4343400"/>
              <a:gd name="connsiteX2" fmla="*/ 3486149 w 4343400"/>
              <a:gd name="connsiteY2" fmla="*/ 4343400 h 4343400"/>
              <a:gd name="connsiteX3" fmla="*/ 0 w 4343400"/>
              <a:gd name="connsiteY3" fmla="*/ 857251 h 4343400"/>
              <a:gd name="connsiteX4" fmla="*/ 0 w 4343400"/>
              <a:gd name="connsiteY4" fmla="*/ 0 h 434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400" h="4343400">
                <a:moveTo>
                  <a:pt x="0" y="0"/>
                </a:moveTo>
                <a:lnTo>
                  <a:pt x="4343400" y="4343400"/>
                </a:lnTo>
                <a:lnTo>
                  <a:pt x="3486149" y="4343400"/>
                </a:lnTo>
                <a:lnTo>
                  <a:pt x="0" y="857251"/>
                </a:lnTo>
                <a:lnTo>
                  <a:pt x="0" y="0"/>
                </a:lnTo>
                <a:close/>
              </a:path>
            </a:pathLst>
          </a:custGeom>
          <a:gradFill flip="none" rotWithShape="1">
            <a:gsLst>
              <a:gs pos="0">
                <a:srgbClr val="003473">
                  <a:lumMod val="60000"/>
                  <a:lumOff val="40000"/>
                </a:srgbClr>
              </a:gs>
              <a:gs pos="77000">
                <a:srgbClr val="003473"/>
              </a:gs>
            </a:gsLst>
            <a:path path="circle">
              <a:fillToRect l="100000" b="100000"/>
            </a:path>
            <a:tileRect t="-100000" r="-100000"/>
          </a:gradFill>
          <a:ln>
            <a:noFill/>
          </a:ln>
          <a:effectLst>
            <a:outerShdw blurRad="63500" algn="ctr"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endParaRPr lang="zh-CN" altLang="en-US" sz="4800">
              <a:solidFill>
                <a:prstClr val="white"/>
              </a:solidFill>
              <a:latin typeface="迷你简菱心" panose="02010609000101010101" pitchFamily="49" charset="-122"/>
              <a:ea typeface="迷你简菱心" panose="02010609000101010101" pitchFamily="49" charset="-122"/>
            </a:endParaRPr>
          </a:p>
        </p:txBody>
      </p:sp>
      <p:sp>
        <p:nvSpPr>
          <p:cNvPr id="6" name="直角三角形 5">
            <a:extLst>
              <a:ext uri="{FF2B5EF4-FFF2-40B4-BE49-F238E27FC236}">
                <a16:creationId xmlns:a16="http://schemas.microsoft.com/office/drawing/2014/main" id="{4FCA494D-E658-4F49-8D95-3CC543B2A094}"/>
              </a:ext>
            </a:extLst>
          </p:cNvPr>
          <p:cNvSpPr/>
          <p:nvPr/>
        </p:nvSpPr>
        <p:spPr>
          <a:xfrm rot="2700000" flipV="1">
            <a:off x="9362847" y="5668215"/>
            <a:ext cx="2362507" cy="2362507"/>
          </a:xfrm>
          <a:prstGeom prst="rtTriangle">
            <a:avLst/>
          </a:prstGeom>
          <a:gradFill flip="none" rotWithShape="1">
            <a:gsLst>
              <a:gs pos="0">
                <a:srgbClr val="003473">
                  <a:lumMod val="60000"/>
                  <a:lumOff val="40000"/>
                </a:srgbClr>
              </a:gs>
              <a:gs pos="77000">
                <a:srgbClr val="003473"/>
              </a:gs>
            </a:gsLst>
            <a:path path="circle">
              <a:fillToRect l="100000" b="100000"/>
            </a:path>
            <a:tileRect t="-100000" r="-100000"/>
          </a:gradFill>
          <a:ln>
            <a:noFill/>
          </a:ln>
          <a:effectLst>
            <a:outerShdw blurRad="63500" algn="ctr"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endParaRPr lang="zh-CN" altLang="en-US" sz="4800">
              <a:solidFill>
                <a:prstClr val="white"/>
              </a:solidFill>
              <a:latin typeface="迷你简菱心" panose="02010609000101010101" pitchFamily="49" charset="-122"/>
              <a:ea typeface="迷你简菱心" panose="02010609000101010101" pitchFamily="49" charset="-122"/>
            </a:endParaRPr>
          </a:p>
        </p:txBody>
      </p:sp>
      <p:sp>
        <p:nvSpPr>
          <p:cNvPr id="7" name="文本框 6">
            <a:extLst>
              <a:ext uri="{FF2B5EF4-FFF2-40B4-BE49-F238E27FC236}">
                <a16:creationId xmlns:a16="http://schemas.microsoft.com/office/drawing/2014/main" id="{03F62EC4-7A70-44F0-B635-44B0CEBC2900}"/>
              </a:ext>
            </a:extLst>
          </p:cNvPr>
          <p:cNvSpPr txBox="1"/>
          <p:nvPr/>
        </p:nvSpPr>
        <p:spPr>
          <a:xfrm>
            <a:off x="4809610" y="1936794"/>
            <a:ext cx="6902851" cy="830997"/>
          </a:xfrm>
          <a:prstGeom prst="rect">
            <a:avLst/>
          </a:prstGeom>
          <a:noFill/>
        </p:spPr>
        <p:txBody>
          <a:bodyPr wrap="none" rtlCol="0">
            <a:spAutoFit/>
            <a:scene3d>
              <a:camera prst="orthographicFront"/>
              <a:lightRig rig="threePt" dir="t"/>
            </a:scene3d>
            <a:sp3d contourW="12700"/>
          </a:bodyPr>
          <a:lstStyle/>
          <a:p>
            <a:pPr lvl="0" algn="r">
              <a:defRPr/>
            </a:pPr>
            <a:r>
              <a:rPr lang="zh-CN" altLang="en-US" sz="4800" b="1">
                <a:solidFill>
                  <a:srgbClr val="044491"/>
                </a:solidFill>
                <a:latin typeface="方正尚酷简体" panose="03000509000000000000" pitchFamily="65" charset="-122"/>
                <a:ea typeface="方正尚酷简体" panose="03000509000000000000" pitchFamily="65" charset="-122"/>
              </a:rPr>
              <a:t>学习情境 </a:t>
            </a:r>
            <a:r>
              <a:rPr lang="en-US" altLang="zh-CN" sz="4800" b="1">
                <a:solidFill>
                  <a:srgbClr val="044491"/>
                </a:solidFill>
                <a:latin typeface="方正尚酷简体" panose="03000509000000000000" pitchFamily="65" charset="-122"/>
                <a:ea typeface="方正尚酷简体" panose="03000509000000000000" pitchFamily="65" charset="-122"/>
              </a:rPr>
              <a:t>4</a:t>
            </a:r>
            <a:r>
              <a:rPr lang="zh-CN" altLang="en-US" sz="4800" b="1">
                <a:solidFill>
                  <a:srgbClr val="044491"/>
                </a:solidFill>
                <a:latin typeface="方正尚酷简体" panose="03000509000000000000" pitchFamily="65" charset="-122"/>
                <a:ea typeface="方正尚酷简体" panose="03000509000000000000" pitchFamily="65" charset="-122"/>
              </a:rPr>
              <a:t>　二手车交易</a:t>
            </a:r>
            <a:endParaRPr kumimoji="0" lang="zh-CN" altLang="en-US" sz="4800" b="1" i="0" u="none" strike="noStrike" kern="1200" cap="none" spc="0" normalizeH="0" baseline="0" noProof="0" dirty="0">
              <a:ln>
                <a:noFill/>
              </a:ln>
              <a:solidFill>
                <a:srgbClr val="044491"/>
              </a:solidFill>
              <a:effectLst/>
              <a:uLnTx/>
              <a:uFillTx/>
              <a:latin typeface="方正尚酷简体" panose="03000509000000000000" pitchFamily="65" charset="-122"/>
              <a:ea typeface="方正尚酷简体" panose="03000509000000000000" pitchFamily="65" charset="-122"/>
            </a:endParaRPr>
          </a:p>
        </p:txBody>
      </p:sp>
      <p:grpSp>
        <p:nvGrpSpPr>
          <p:cNvPr id="8" name="组合 7">
            <a:extLst>
              <a:ext uri="{FF2B5EF4-FFF2-40B4-BE49-F238E27FC236}">
                <a16:creationId xmlns:a16="http://schemas.microsoft.com/office/drawing/2014/main" id="{7A71A0B2-48E4-457C-BC9C-A63EEC19416D}"/>
              </a:ext>
            </a:extLst>
          </p:cNvPr>
          <p:cNvGrpSpPr/>
          <p:nvPr/>
        </p:nvGrpSpPr>
        <p:grpSpPr>
          <a:xfrm>
            <a:off x="6096000" y="3368884"/>
            <a:ext cx="5616461" cy="1335699"/>
            <a:chOff x="874712" y="4397374"/>
            <a:chExt cx="2011363" cy="1146170"/>
          </a:xfrm>
        </p:grpSpPr>
        <p:sp>
          <p:nvSpPr>
            <p:cNvPr id="9" name="圆角矩形 9">
              <a:extLst>
                <a:ext uri="{FF2B5EF4-FFF2-40B4-BE49-F238E27FC236}">
                  <a16:creationId xmlns:a16="http://schemas.microsoft.com/office/drawing/2014/main" id="{DBA1CC09-AC5A-42B6-96F9-DA198AE795F0}"/>
                </a:ext>
              </a:extLst>
            </p:cNvPr>
            <p:cNvSpPr/>
            <p:nvPr/>
          </p:nvSpPr>
          <p:spPr>
            <a:xfrm>
              <a:off x="874712" y="4397374"/>
              <a:ext cx="2011363" cy="1146170"/>
            </a:xfrm>
            <a:prstGeom prst="round2DiagRect">
              <a:avLst>
                <a:gd name="adj1" fmla="val 33782"/>
                <a:gd name="adj2" fmla="val 0"/>
              </a:avLst>
            </a:prstGeom>
            <a:gradFill flip="none" rotWithShape="1">
              <a:gsLst>
                <a:gs pos="0">
                  <a:srgbClr val="003473">
                    <a:lumMod val="60000"/>
                    <a:lumOff val="40000"/>
                  </a:srgbClr>
                </a:gs>
                <a:gs pos="77000">
                  <a:srgbClr val="003473"/>
                </a:gs>
              </a:gsLst>
              <a:path path="circle">
                <a:fillToRect l="100000" b="100000"/>
              </a:path>
              <a:tileRect t="-100000" r="-100000"/>
            </a:gradFill>
            <a:ln>
              <a:noFill/>
            </a:ln>
            <a:effectLst>
              <a:outerShdw blurRad="63500" algn="ctr"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endParaRPr lang="zh-CN" altLang="en-US" sz="4800">
                <a:solidFill>
                  <a:prstClr val="white"/>
                </a:solidFill>
                <a:latin typeface="迷你简菱心" panose="02010609000101010101" pitchFamily="49" charset="-122"/>
                <a:ea typeface="迷你简菱心" panose="02010609000101010101" pitchFamily="49" charset="-122"/>
              </a:endParaRPr>
            </a:p>
          </p:txBody>
        </p:sp>
        <p:sp>
          <p:nvSpPr>
            <p:cNvPr id="10" name="文本框 9">
              <a:extLst>
                <a:ext uri="{FF2B5EF4-FFF2-40B4-BE49-F238E27FC236}">
                  <a16:creationId xmlns:a16="http://schemas.microsoft.com/office/drawing/2014/main" id="{540A452B-AA59-400F-9187-B7A0386E9D36}"/>
                </a:ext>
              </a:extLst>
            </p:cNvPr>
            <p:cNvSpPr txBox="1"/>
            <p:nvPr/>
          </p:nvSpPr>
          <p:spPr>
            <a:xfrm>
              <a:off x="1059895" y="4506142"/>
              <a:ext cx="839667" cy="1022703"/>
            </a:xfrm>
            <a:prstGeom prst="round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prstClr val="white"/>
                  </a:solidFill>
                  <a:effectLst/>
                  <a:uLnTx/>
                  <a:uFillTx/>
                  <a:latin typeface="+mj-ea"/>
                  <a:ea typeface="+mj-ea"/>
                  <a:cs typeface="+mn-cs"/>
                </a:rPr>
                <a:t>单元 </a:t>
              </a:r>
              <a:r>
                <a:rPr kumimoji="0" lang="en-US" altLang="zh-CN" sz="3200" b="1" i="0" u="none" strike="noStrike" kern="1200" cap="none" spc="0" normalizeH="0" baseline="0" noProof="0">
                  <a:ln>
                    <a:noFill/>
                  </a:ln>
                  <a:solidFill>
                    <a:prstClr val="white"/>
                  </a:solidFill>
                  <a:effectLst/>
                  <a:uLnTx/>
                  <a:uFillTx/>
                  <a:latin typeface="+mj-ea"/>
                  <a:ea typeface="+mj-ea"/>
                  <a:cs typeface="+mn-cs"/>
                </a:rPr>
                <a:t>4.1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prstClr val="white"/>
                  </a:solidFill>
                  <a:effectLst/>
                  <a:uLnTx/>
                  <a:uFillTx/>
                  <a:latin typeface="+mj-ea"/>
                  <a:ea typeface="+mj-ea"/>
                  <a:cs typeface="+mn-cs"/>
                </a:rPr>
                <a:t>二手车交易</a:t>
              </a:r>
              <a:endParaRPr kumimoji="0" lang="zh-CN" altLang="en-US" sz="3200" b="1" i="0" u="none" strike="noStrike" kern="1200" cap="none" spc="0" normalizeH="0" baseline="0" noProof="0" dirty="0">
                <a:ln>
                  <a:noFill/>
                </a:ln>
                <a:solidFill>
                  <a:prstClr val="white"/>
                </a:solidFill>
                <a:effectLst/>
                <a:uLnTx/>
                <a:uFillTx/>
                <a:latin typeface="+mj-ea"/>
                <a:ea typeface="+mj-ea"/>
                <a:cs typeface="+mn-cs"/>
              </a:endParaRPr>
            </a:p>
          </p:txBody>
        </p:sp>
      </p:grpSp>
      <p:cxnSp>
        <p:nvCxnSpPr>
          <p:cNvPr id="11" name="直接连接符 10">
            <a:extLst>
              <a:ext uri="{FF2B5EF4-FFF2-40B4-BE49-F238E27FC236}">
                <a16:creationId xmlns:a16="http://schemas.microsoft.com/office/drawing/2014/main" id="{8AB1DFD3-EBC8-4622-A9B9-BE8DA39B278D}"/>
              </a:ext>
            </a:extLst>
          </p:cNvPr>
          <p:cNvCxnSpPr>
            <a:cxnSpLocks/>
          </p:cNvCxnSpPr>
          <p:nvPr/>
        </p:nvCxnSpPr>
        <p:spPr>
          <a:xfrm>
            <a:off x="10049445" y="2894544"/>
            <a:ext cx="1467171" cy="0"/>
          </a:xfrm>
          <a:prstGeom prst="line">
            <a:avLst/>
          </a:prstGeom>
          <a:ln w="19050">
            <a:solidFill>
              <a:srgbClr val="04449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69527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2025250"/>
            <a:ext cx="9724080" cy="45890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寄卖或拍卖类工作程序如图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4-1-5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所示。</a:t>
            </a:r>
          </a:p>
        </p:txBody>
      </p:sp>
      <p:sp>
        <p:nvSpPr>
          <p:cNvPr id="8" name="文本框 7">
            <a:extLst>
              <a:ext uri="{FF2B5EF4-FFF2-40B4-BE49-F238E27FC236}">
                <a16:creationId xmlns:a16="http://schemas.microsoft.com/office/drawing/2014/main" id="{9559F686-9541-4465-AB1C-45378C77A84B}"/>
              </a:ext>
            </a:extLst>
          </p:cNvPr>
          <p:cNvSpPr txBox="1"/>
          <p:nvPr/>
        </p:nvSpPr>
        <p:spPr>
          <a:xfrm>
            <a:off x="1248720" y="1566034"/>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）寄卖或拍卖类工作程序</a:t>
            </a:r>
          </a:p>
        </p:txBody>
      </p:sp>
      <p:pic>
        <p:nvPicPr>
          <p:cNvPr id="3" name="图片 2">
            <a:extLst>
              <a:ext uri="{FF2B5EF4-FFF2-40B4-BE49-F238E27FC236}">
                <a16:creationId xmlns:a16="http://schemas.microsoft.com/office/drawing/2014/main" id="{F9214BE5-6A7A-4DD5-9329-3D6C5CC54AE5}"/>
              </a:ext>
            </a:extLst>
          </p:cNvPr>
          <p:cNvPicPr>
            <a:picLocks noChangeAspect="1"/>
          </p:cNvPicPr>
          <p:nvPr/>
        </p:nvPicPr>
        <p:blipFill>
          <a:blip r:embed="rId3"/>
          <a:stretch>
            <a:fillRect/>
          </a:stretch>
        </p:blipFill>
        <p:spPr>
          <a:xfrm>
            <a:off x="3010285" y="2638557"/>
            <a:ext cx="6171429" cy="2114286"/>
          </a:xfrm>
          <a:prstGeom prst="rect">
            <a:avLst/>
          </a:prstGeom>
        </p:spPr>
      </p:pic>
    </p:spTree>
    <p:extLst>
      <p:ext uri="{BB962C8B-B14F-4D97-AF65-F5344CB8AC3E}">
        <p14:creationId xmlns:p14="http://schemas.microsoft.com/office/powerpoint/2010/main" val="334610160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576758"/>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6.</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二手车交易所需的材料</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20" y="2606275"/>
            <a:ext cx="9724080" cy="2844177"/>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）提交的证件和材料。所提交的证件和材料有很强的针对性，不同产权归属、要求也不尽一致，因此，二手车所有人或委托代理人，应按要求提交下列证件和材料。</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①机动车行驶证。</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②机动车登记证书。</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③机动车注册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转入登记表（副表）。</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④机动车过户、转入、转出登记申请表。</a:t>
            </a:r>
          </a:p>
        </p:txBody>
      </p:sp>
      <p:sp>
        <p:nvSpPr>
          <p:cNvPr id="8" name="文本框 7">
            <a:extLst>
              <a:ext uri="{FF2B5EF4-FFF2-40B4-BE49-F238E27FC236}">
                <a16:creationId xmlns:a16="http://schemas.microsoft.com/office/drawing/2014/main" id="{9559F686-9541-4465-AB1C-45378C77A84B}"/>
              </a:ext>
            </a:extLst>
          </p:cNvPr>
          <p:cNvSpPr txBox="1"/>
          <p:nvPr/>
        </p:nvSpPr>
        <p:spPr>
          <a:xfrm>
            <a:off x="1248720" y="2147059"/>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）过户类交易需提供的材料</a:t>
            </a:r>
          </a:p>
        </p:txBody>
      </p:sp>
    </p:spTree>
    <p:extLst>
      <p:ext uri="{BB962C8B-B14F-4D97-AF65-F5344CB8AC3E}">
        <p14:creationId xmlns:p14="http://schemas.microsoft.com/office/powerpoint/2010/main" val="304043713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10" name="文本框 9">
            <a:extLst>
              <a:ext uri="{FF2B5EF4-FFF2-40B4-BE49-F238E27FC236}">
                <a16:creationId xmlns:a16="http://schemas.microsoft.com/office/drawing/2014/main" id="{E5DF2781-9329-4197-AADD-025859D8EBD4}"/>
              </a:ext>
            </a:extLst>
          </p:cNvPr>
          <p:cNvSpPr txBox="1"/>
          <p:nvPr/>
        </p:nvSpPr>
        <p:spPr>
          <a:xfrm>
            <a:off x="1248720" y="1699254"/>
            <a:ext cx="9724080" cy="3336619"/>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⑤现机动车所有人身份证明原件和复印件（企事业单位需提供</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组织机构代码证</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和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IC</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卡，个人需提供户口簿和身份证）。</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⑥机动车照片。</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⑦机动车来历凭证。</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⑧已封袋的机动车登记业务流程记录单。</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⑨出让方填写的机动车基本情况承诺书。</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⑩二手车鉴定评估报告书。</a:t>
            </a:r>
          </a:p>
        </p:txBody>
      </p:sp>
    </p:spTree>
    <p:extLst>
      <p:ext uri="{BB962C8B-B14F-4D97-AF65-F5344CB8AC3E}">
        <p14:creationId xmlns:p14="http://schemas.microsoft.com/office/powerpoint/2010/main" val="22741282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10" name="文本框 9">
            <a:extLst>
              <a:ext uri="{FF2B5EF4-FFF2-40B4-BE49-F238E27FC236}">
                <a16:creationId xmlns:a16="http://schemas.microsoft.com/office/drawing/2014/main" id="{E5DF2781-9329-4197-AADD-025859D8EBD4}"/>
              </a:ext>
            </a:extLst>
          </p:cNvPr>
          <p:cNvSpPr txBox="1"/>
          <p:nvPr/>
        </p:nvSpPr>
        <p:spPr>
          <a:xfrm>
            <a:off x="1248720" y="1746879"/>
            <a:ext cx="9724080" cy="3182731"/>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）材料受理时的注意事项。</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①香港、澳门特别行政区居民的“</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Z”</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字号牌和外国人的外籍号牌以及领事馆号牌转入，需提供</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中华人民共和国海关监管车辆解除监管证明书</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或车辆管理所出具的联系单。</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②使用性质为工程抢险车、救护车、消防车、警备车、施工车、邮电车、环卫车需改变使用性质过户的。</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③公务车自初次登记之日起满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年方可办理过户；未满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年办理过户的，计算日期按</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机动车行驶证</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初次登记日期计算。</a:t>
            </a:r>
          </a:p>
        </p:txBody>
      </p:sp>
    </p:spTree>
    <p:extLst>
      <p:ext uri="{BB962C8B-B14F-4D97-AF65-F5344CB8AC3E}">
        <p14:creationId xmlns:p14="http://schemas.microsoft.com/office/powerpoint/2010/main" val="373998112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10" name="文本框 9">
            <a:extLst>
              <a:ext uri="{FF2B5EF4-FFF2-40B4-BE49-F238E27FC236}">
                <a16:creationId xmlns:a16="http://schemas.microsoft.com/office/drawing/2014/main" id="{E5DF2781-9329-4197-AADD-025859D8EBD4}"/>
              </a:ext>
            </a:extLst>
          </p:cNvPr>
          <p:cNvSpPr txBox="1"/>
          <p:nvPr/>
        </p:nvSpPr>
        <p:spPr>
          <a:xfrm>
            <a:off x="1248720" y="1746879"/>
            <a:ext cx="9724080" cy="269028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④留学回国人员和特批的自备车、摩托车，自初次登记之日起满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年方可办理过户，未满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年办理过户手续的，须由过入方提供上牌额度，计算日期按</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机动车行驶证</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初次登记日期计算。</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⑤企事业单位的车辆自初次登记之日起满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年方可过户给个人，未满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年的，须由过入方提供上牌额度，计算日期按</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机动车行驶证</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初次登记日期计算。</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⑥公安系统“警”字号牌车辆过户，须经市公安局后勤保障部装备处批准。</a:t>
            </a:r>
          </a:p>
        </p:txBody>
      </p:sp>
    </p:spTree>
    <p:extLst>
      <p:ext uri="{BB962C8B-B14F-4D97-AF65-F5344CB8AC3E}">
        <p14:creationId xmlns:p14="http://schemas.microsoft.com/office/powerpoint/2010/main" val="61354960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2025250"/>
            <a:ext cx="9724080" cy="3752117"/>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）提交的证件和材料。</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所递交的证件、牌证和材料应严格按照</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机动车登记规定</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办理。因为全国有统一的车辆和车辆档案的接收标准，否则有可能退档。它要求机动车所有人或委托代理人，应提交下列材料。</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①机动车行驶证。</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②机动车登记证书。</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③机动车注册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转入登记表（副表）。</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④机动车过户、转入、转出登记申请表。</a:t>
            </a:r>
          </a:p>
        </p:txBody>
      </p:sp>
      <p:sp>
        <p:nvSpPr>
          <p:cNvPr id="8" name="文本框 7">
            <a:extLst>
              <a:ext uri="{FF2B5EF4-FFF2-40B4-BE49-F238E27FC236}">
                <a16:creationId xmlns:a16="http://schemas.microsoft.com/office/drawing/2014/main" id="{9559F686-9541-4465-AB1C-45378C77A84B}"/>
              </a:ext>
            </a:extLst>
          </p:cNvPr>
          <p:cNvSpPr txBox="1"/>
          <p:nvPr/>
        </p:nvSpPr>
        <p:spPr>
          <a:xfrm>
            <a:off x="1248720" y="1566034"/>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）转出（转籍）类交易需提供的材料</a:t>
            </a:r>
          </a:p>
        </p:txBody>
      </p:sp>
    </p:spTree>
    <p:extLst>
      <p:ext uri="{BB962C8B-B14F-4D97-AF65-F5344CB8AC3E}">
        <p14:creationId xmlns:p14="http://schemas.microsoft.com/office/powerpoint/2010/main" val="234003849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1691875"/>
            <a:ext cx="9724080" cy="3752117"/>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⑤机动车转籍更新申请表、机动车退牌更新申请表、机动车置换（过户、转籍）联系单。</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⑥机动车号牌（退牌、置换车辆除外）。</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⑦机动车照片。</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⑧海关监管车辆，应出具</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中华人民共和国海关车辆解除监管证明书</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或车管所出具的联系单。</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⑨现机动车所有人身份证明原件和复印件［个人凭外省（市）居民身份证、企事业单位凭外省（市）组织机构代码证和介绍信］。</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⑩机动车来历凭证。</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p:txBody>
      </p:sp>
    </p:spTree>
    <p:extLst>
      <p:ext uri="{BB962C8B-B14F-4D97-AF65-F5344CB8AC3E}">
        <p14:creationId xmlns:p14="http://schemas.microsoft.com/office/powerpoint/2010/main" val="19397063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1691875"/>
            <a:ext cx="9724080" cy="1443793"/>
          </a:xfrm>
          <a:prstGeom prst="rect">
            <a:avLst/>
          </a:prstGeom>
          <a:noFill/>
        </p:spPr>
        <p:txBody>
          <a:bodyPr wrap="square">
            <a:spAutoFit/>
          </a:bodyPr>
          <a:lstStyle/>
          <a:p>
            <a:pPr marL="714375" marR="0" lvl="0" indent="-342900" algn="just" defTabSz="914400" rtl="0" eaLnBrk="1" fontAlgn="auto" latinLnBrk="0" hangingPunct="1">
              <a:lnSpc>
                <a:spcPct val="150000"/>
              </a:lnSpc>
              <a:spcBef>
                <a:spcPts val="600"/>
              </a:spcBef>
              <a:spcAft>
                <a:spcPts val="0"/>
              </a:spcAft>
              <a:buClrTx/>
              <a:buSzTx/>
              <a:buFont typeface="+mj-ea"/>
              <a:buAutoNum type="circleNumDbPlain" startAt="11"/>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处级以上机关、事业单位，还需提供车辆编制证。</a:t>
            </a:r>
          </a:p>
          <a:p>
            <a:pPr marL="714375" marR="0" lvl="0" indent="-342900" algn="just" defTabSz="914400" rtl="0" eaLnBrk="1" fontAlgn="auto" latinLnBrk="0" hangingPunct="1">
              <a:lnSpc>
                <a:spcPct val="150000"/>
              </a:lnSpc>
              <a:spcBef>
                <a:spcPts val="600"/>
              </a:spcBef>
              <a:spcAft>
                <a:spcPts val="0"/>
              </a:spcAft>
              <a:buClrTx/>
              <a:buSzTx/>
              <a:buFont typeface="+mj-ea"/>
              <a:buAutoNum type="circleNumDbPlain" startAt="11"/>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已封袋的</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机动车登记业务流程记录单</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p>
          <a:p>
            <a:pPr marL="714375" marR="0" lvl="0" indent="-342900" algn="just" defTabSz="914400" rtl="0" eaLnBrk="1" fontAlgn="auto" latinLnBrk="0" hangingPunct="1">
              <a:lnSpc>
                <a:spcPct val="150000"/>
              </a:lnSpc>
              <a:spcBef>
                <a:spcPts val="600"/>
              </a:spcBef>
              <a:spcAft>
                <a:spcPts val="0"/>
              </a:spcAft>
              <a:buClrTx/>
              <a:buSzTx/>
              <a:buFont typeface="+mj-ea"/>
              <a:buAutoNum type="circleNumDbPlain" startAt="11"/>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出让方填写的机动车基本情况“承诺书”。</a:t>
            </a:r>
          </a:p>
        </p:txBody>
      </p:sp>
    </p:spTree>
    <p:extLst>
      <p:ext uri="{BB962C8B-B14F-4D97-AF65-F5344CB8AC3E}">
        <p14:creationId xmlns:p14="http://schemas.microsoft.com/office/powerpoint/2010/main" val="188206603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1329925"/>
            <a:ext cx="9724080" cy="4737002"/>
          </a:xfrm>
          <a:prstGeom prst="rect">
            <a:avLst/>
          </a:prstGeom>
          <a:noFill/>
        </p:spPr>
        <p:txBody>
          <a:bodyPr wrap="square">
            <a:spAutoFit/>
          </a:bodyPr>
          <a:lstStyle/>
          <a:p>
            <a:pPr marR="0" lvl="0" indent="361950"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）注意事项。</a:t>
            </a:r>
          </a:p>
          <a:p>
            <a:pPr marR="0" lvl="0" indent="447675"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①非标准改装的机动车且没有</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机动车登记证书</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的，不得受理。</a:t>
            </a:r>
          </a:p>
          <a:p>
            <a:pPr marR="0" lvl="0" indent="447675"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②对转入地车辆管理部门有特殊要求的，不得受理。</a:t>
            </a:r>
          </a:p>
          <a:p>
            <a:pPr marR="0" lvl="0" indent="447675"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③超过使用年限的或者有其他约定的，不得受理。</a:t>
            </a:r>
          </a:p>
          <a:p>
            <a:pPr marR="0" lvl="0" indent="447675"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④定期检验期失效的（人民法院调解、裁定或裁决，仲裁机构裁决的除外，但须检验合格后办理），不得受理。</a:t>
            </a:r>
          </a:p>
          <a:p>
            <a:pPr marR="0" lvl="0" indent="447675"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⑤品牌、型号、规格、结构不符合国家颁布的公告、目录的，不得受理。</a:t>
            </a:r>
          </a:p>
          <a:p>
            <a:pPr marR="0" lvl="0" indent="447675"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⑥抵押、查封或司法保全的车辆，在计算机系统和纸质档案中注明“不准过户”的，不得受理。</a:t>
            </a:r>
          </a:p>
          <a:p>
            <a:pPr marR="0" lvl="0" indent="447675"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⑦海关监管且未解除监管的车辆，不得受理。</a:t>
            </a:r>
          </a:p>
        </p:txBody>
      </p:sp>
    </p:spTree>
    <p:extLst>
      <p:ext uri="{BB962C8B-B14F-4D97-AF65-F5344CB8AC3E}">
        <p14:creationId xmlns:p14="http://schemas.microsoft.com/office/powerpoint/2010/main" val="380090714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2025250"/>
            <a:ext cx="9724080" cy="3413563"/>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机动车退牌业务应递交下列材料：</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）机动车登记证书。</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）机动车行驶证。</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）机动车注册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转入登记表（副表）。</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）机动车退牌更新申请表。</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）机动车号牌。</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6</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）机动车照片。</a:t>
            </a:r>
          </a:p>
        </p:txBody>
      </p:sp>
      <p:sp>
        <p:nvSpPr>
          <p:cNvPr id="8" name="文本框 7">
            <a:extLst>
              <a:ext uri="{FF2B5EF4-FFF2-40B4-BE49-F238E27FC236}">
                <a16:creationId xmlns:a16="http://schemas.microsoft.com/office/drawing/2014/main" id="{9559F686-9541-4465-AB1C-45378C77A84B}"/>
              </a:ext>
            </a:extLst>
          </p:cNvPr>
          <p:cNvSpPr txBox="1"/>
          <p:nvPr/>
        </p:nvSpPr>
        <p:spPr>
          <a:xfrm>
            <a:off x="1248720" y="1566034"/>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）机动车退牌需提供的材料</a:t>
            </a:r>
          </a:p>
        </p:txBody>
      </p:sp>
    </p:spTree>
    <p:extLst>
      <p:ext uri="{BB962C8B-B14F-4D97-AF65-F5344CB8AC3E}">
        <p14:creationId xmlns:p14="http://schemas.microsoft.com/office/powerpoint/2010/main" val="14393255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6">
            <a:extLst>
              <a:ext uri="{FF2B5EF4-FFF2-40B4-BE49-F238E27FC236}">
                <a16:creationId xmlns:a16="http://schemas.microsoft.com/office/drawing/2014/main" id="{D6BC97C7-6281-4627-83BA-7E3C28D9908C}"/>
              </a:ext>
            </a:extLst>
          </p:cNvPr>
          <p:cNvSpPr>
            <a:spLocks/>
          </p:cNvSpPr>
          <p:nvPr/>
        </p:nvSpPr>
        <p:spPr bwMode="auto">
          <a:xfrm>
            <a:off x="0" y="188"/>
            <a:ext cx="7653036" cy="4358589"/>
          </a:xfrm>
          <a:custGeom>
            <a:avLst/>
            <a:gdLst>
              <a:gd name="T0" fmla="*/ 2665 w 2665"/>
              <a:gd name="T1" fmla="*/ 0 h 1127"/>
              <a:gd name="T2" fmla="*/ 0 w 2665"/>
              <a:gd name="T3" fmla="*/ 0 h 1127"/>
              <a:gd name="T4" fmla="*/ 652 w 2665"/>
              <a:gd name="T5" fmla="*/ 1127 h 1127"/>
              <a:gd name="T6" fmla="*/ 2665 w 2665"/>
              <a:gd name="T7" fmla="*/ 0 h 1127"/>
              <a:gd name="connsiteX0" fmla="*/ 10000 w 10000"/>
              <a:gd name="connsiteY0" fmla="*/ 0 h 13164"/>
              <a:gd name="connsiteX1" fmla="*/ 0 w 10000"/>
              <a:gd name="connsiteY1" fmla="*/ 0 h 13164"/>
              <a:gd name="connsiteX2" fmla="*/ 16 w 10000"/>
              <a:gd name="connsiteY2" fmla="*/ 13164 h 13164"/>
              <a:gd name="connsiteX3" fmla="*/ 10000 w 10000"/>
              <a:gd name="connsiteY3" fmla="*/ 0 h 13164"/>
            </a:gdLst>
            <a:ahLst/>
            <a:cxnLst>
              <a:cxn ang="0">
                <a:pos x="connsiteX0" y="connsiteY0"/>
              </a:cxn>
              <a:cxn ang="0">
                <a:pos x="connsiteX1" y="connsiteY1"/>
              </a:cxn>
              <a:cxn ang="0">
                <a:pos x="connsiteX2" y="connsiteY2"/>
              </a:cxn>
              <a:cxn ang="0">
                <a:pos x="connsiteX3" y="connsiteY3"/>
              </a:cxn>
            </a:cxnLst>
            <a:rect l="l" t="t" r="r" b="b"/>
            <a:pathLst>
              <a:path w="10000" h="13164">
                <a:moveTo>
                  <a:pt x="10000" y="0"/>
                </a:moveTo>
                <a:lnTo>
                  <a:pt x="0" y="0"/>
                </a:lnTo>
                <a:cubicBezTo>
                  <a:pt x="5" y="4388"/>
                  <a:pt x="11" y="8776"/>
                  <a:pt x="16" y="13164"/>
                </a:cubicBezTo>
                <a:lnTo>
                  <a:pt x="10000" y="0"/>
                </a:lnTo>
                <a:close/>
              </a:path>
            </a:pathLst>
          </a:custGeom>
          <a:gradFill flip="none" rotWithShape="1">
            <a:gsLst>
              <a:gs pos="0">
                <a:srgbClr val="003473">
                  <a:lumMod val="60000"/>
                  <a:lumOff val="40000"/>
                </a:srgbClr>
              </a:gs>
              <a:gs pos="77000">
                <a:srgbClr val="003473"/>
              </a:gs>
            </a:gsLst>
            <a:path path="circle">
              <a:fillToRect l="100000" b="100000"/>
            </a:path>
            <a:tileRect t="-100000" r="-100000"/>
          </a:gradFill>
          <a:ln>
            <a:noFill/>
          </a:ln>
          <a:effectLst>
            <a:outerShdw blurRad="63500" algn="ctr"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endParaRPr lang="zh-CN" altLang="en-US" sz="4800">
              <a:solidFill>
                <a:prstClr val="white"/>
              </a:solidFill>
              <a:latin typeface="迷你简菱心" panose="02010609000101010101" pitchFamily="49" charset="-122"/>
              <a:ea typeface="迷你简菱心" panose="02010609000101010101" pitchFamily="49" charset="-122"/>
            </a:endParaRPr>
          </a:p>
        </p:txBody>
      </p:sp>
      <p:sp>
        <p:nvSpPr>
          <p:cNvPr id="13" name="任意多边形 2">
            <a:extLst>
              <a:ext uri="{FF2B5EF4-FFF2-40B4-BE49-F238E27FC236}">
                <a16:creationId xmlns:a16="http://schemas.microsoft.com/office/drawing/2014/main" id="{5A21793E-C677-4685-BC31-B2C674B373FC}"/>
              </a:ext>
            </a:extLst>
          </p:cNvPr>
          <p:cNvSpPr>
            <a:spLocks/>
          </p:cNvSpPr>
          <p:nvPr/>
        </p:nvSpPr>
        <p:spPr bwMode="auto">
          <a:xfrm>
            <a:off x="0" y="188"/>
            <a:ext cx="5976726" cy="6857624"/>
          </a:xfrm>
          <a:custGeom>
            <a:avLst/>
            <a:gdLst>
              <a:gd name="connsiteX0" fmla="*/ 0 w 6303578"/>
              <a:gd name="connsiteY0" fmla="*/ 5940123 h 7232650"/>
              <a:gd name="connsiteX1" fmla="*/ 707864 w 6303578"/>
              <a:gd name="connsiteY1" fmla="*/ 7232650 h 7232650"/>
              <a:gd name="connsiteX2" fmla="*/ 0 w 6303578"/>
              <a:gd name="connsiteY2" fmla="*/ 7232650 h 7232650"/>
              <a:gd name="connsiteX3" fmla="*/ 0 w 6303578"/>
              <a:gd name="connsiteY3" fmla="*/ 0 h 7232650"/>
              <a:gd name="connsiteX4" fmla="*/ 2087752 w 6303578"/>
              <a:gd name="connsiteY4" fmla="*/ 0 h 7232650"/>
              <a:gd name="connsiteX5" fmla="*/ 6303578 w 6303578"/>
              <a:gd name="connsiteY5" fmla="*/ 7232650 h 7232650"/>
              <a:gd name="connsiteX6" fmla="*/ 707865 w 6303578"/>
              <a:gd name="connsiteY6" fmla="*/ 7232650 h 7232650"/>
              <a:gd name="connsiteX7" fmla="*/ 0 w 6303578"/>
              <a:gd name="connsiteY7" fmla="*/ 5940123 h 723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03578" h="7232650">
                <a:moveTo>
                  <a:pt x="0" y="5940123"/>
                </a:moveTo>
                <a:lnTo>
                  <a:pt x="707864" y="7232650"/>
                </a:lnTo>
                <a:lnTo>
                  <a:pt x="0" y="7232650"/>
                </a:lnTo>
                <a:close/>
                <a:moveTo>
                  <a:pt x="0" y="0"/>
                </a:moveTo>
                <a:lnTo>
                  <a:pt x="2087752" y="0"/>
                </a:lnTo>
                <a:lnTo>
                  <a:pt x="6303578" y="7232650"/>
                </a:lnTo>
                <a:lnTo>
                  <a:pt x="707865" y="7232650"/>
                </a:lnTo>
                <a:lnTo>
                  <a:pt x="0" y="5940123"/>
                </a:lnTo>
                <a:close/>
              </a:path>
            </a:pathLst>
          </a:custGeom>
          <a:blipFill dpi="0" rotWithShape="1">
            <a:blip r:embed="rId2"/>
            <a:srcRect/>
            <a:stretch>
              <a:fillRect l="-126889" t="-4876" r="-3817" b="-8236"/>
            </a:stretch>
          </a:blipFill>
          <a:ln>
            <a:noFill/>
          </a:ln>
          <a:effectLst>
            <a:outerShdw blurRad="63500" algn="ctr"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endParaRPr lang="zh-CN" altLang="en-US" sz="4800">
              <a:solidFill>
                <a:prstClr val="white"/>
              </a:solidFill>
              <a:latin typeface="迷你简菱心" panose="02010609000101010101" pitchFamily="49" charset="-122"/>
              <a:ea typeface="迷你简菱心" panose="02010609000101010101" pitchFamily="49" charset="-122"/>
            </a:endParaRPr>
          </a:p>
        </p:txBody>
      </p:sp>
      <p:sp>
        <p:nvSpPr>
          <p:cNvPr id="14" name="文本框 13">
            <a:extLst>
              <a:ext uri="{FF2B5EF4-FFF2-40B4-BE49-F238E27FC236}">
                <a16:creationId xmlns:a16="http://schemas.microsoft.com/office/drawing/2014/main" id="{97572AEB-66B1-45DE-AD83-9ACB6121D303}"/>
              </a:ext>
            </a:extLst>
          </p:cNvPr>
          <p:cNvSpPr txBox="1"/>
          <p:nvPr/>
        </p:nvSpPr>
        <p:spPr>
          <a:xfrm>
            <a:off x="5035062" y="3032517"/>
            <a:ext cx="6190145" cy="830997"/>
          </a:xfrm>
          <a:prstGeom prst="rect">
            <a:avLst/>
          </a:prstGeom>
          <a:noFill/>
        </p:spPr>
        <p:txBody>
          <a:bodyPr wrap="square" rtlCol="0">
            <a:spAutoFit/>
          </a:bodyPr>
          <a:lstStyle/>
          <a:p>
            <a:pPr algn="r"/>
            <a:r>
              <a:rPr lang="zh-CN" altLang="en-US" sz="4800" b="1">
                <a:solidFill>
                  <a:srgbClr val="044491"/>
                </a:solidFill>
                <a:latin typeface="+mj-ea"/>
                <a:ea typeface="+mj-ea"/>
              </a:rPr>
              <a:t>二手车交易</a:t>
            </a:r>
            <a:endParaRPr lang="zh-CN" altLang="en-US" sz="4800" b="1" dirty="0">
              <a:solidFill>
                <a:srgbClr val="044491"/>
              </a:solidFill>
              <a:latin typeface="+mj-ea"/>
              <a:ea typeface="+mj-ea"/>
            </a:endParaRPr>
          </a:p>
        </p:txBody>
      </p:sp>
      <p:sp>
        <p:nvSpPr>
          <p:cNvPr id="6" name="文本框 5">
            <a:extLst>
              <a:ext uri="{FF2B5EF4-FFF2-40B4-BE49-F238E27FC236}">
                <a16:creationId xmlns:a16="http://schemas.microsoft.com/office/drawing/2014/main" id="{AC35781B-4921-4EC0-A820-26835FF9C2FD}"/>
              </a:ext>
            </a:extLst>
          </p:cNvPr>
          <p:cNvSpPr txBox="1"/>
          <p:nvPr/>
        </p:nvSpPr>
        <p:spPr>
          <a:xfrm>
            <a:off x="7860323" y="1758946"/>
            <a:ext cx="3364884" cy="830997"/>
          </a:xfrm>
          <a:prstGeom prst="rect">
            <a:avLst/>
          </a:prstGeom>
          <a:noFill/>
        </p:spPr>
        <p:txBody>
          <a:bodyPr wrap="square" rtlCol="0">
            <a:spAutoFit/>
          </a:bodyPr>
          <a:lstStyle/>
          <a:p>
            <a:pPr algn="r"/>
            <a:r>
              <a:rPr lang="zh-CN" altLang="en-US" sz="4800" b="1">
                <a:solidFill>
                  <a:srgbClr val="044491"/>
                </a:solidFill>
                <a:latin typeface="+mj-ea"/>
                <a:ea typeface="+mj-ea"/>
              </a:rPr>
              <a:t>单元 </a:t>
            </a:r>
            <a:r>
              <a:rPr lang="en-US" altLang="zh-CN" sz="4800" b="1">
                <a:solidFill>
                  <a:srgbClr val="044491"/>
                </a:solidFill>
                <a:latin typeface="+mj-ea"/>
                <a:ea typeface="+mj-ea"/>
              </a:rPr>
              <a:t>4.1</a:t>
            </a:r>
            <a:endParaRPr lang="zh-CN" altLang="en-US" sz="4800" b="1" dirty="0">
              <a:solidFill>
                <a:srgbClr val="044491"/>
              </a:solidFill>
              <a:latin typeface="+mj-ea"/>
              <a:ea typeface="+mj-ea"/>
            </a:endParaRPr>
          </a:p>
        </p:txBody>
      </p:sp>
      <p:cxnSp>
        <p:nvCxnSpPr>
          <p:cNvPr id="7" name="直接连接符 6">
            <a:extLst>
              <a:ext uri="{FF2B5EF4-FFF2-40B4-BE49-F238E27FC236}">
                <a16:creationId xmlns:a16="http://schemas.microsoft.com/office/drawing/2014/main" id="{30ABF0E4-A38C-42B5-85BE-25A52B4B7EC7}"/>
              </a:ext>
            </a:extLst>
          </p:cNvPr>
          <p:cNvCxnSpPr>
            <a:cxnSpLocks/>
          </p:cNvCxnSpPr>
          <p:nvPr/>
        </p:nvCxnSpPr>
        <p:spPr>
          <a:xfrm>
            <a:off x="9668445" y="2894544"/>
            <a:ext cx="1467171" cy="0"/>
          </a:xfrm>
          <a:prstGeom prst="line">
            <a:avLst/>
          </a:prstGeom>
          <a:ln w="19050">
            <a:solidFill>
              <a:srgbClr val="044491"/>
            </a:solidFill>
          </a:ln>
        </p:spPr>
        <p:style>
          <a:lnRef idx="1">
            <a:schemeClr val="accent1"/>
          </a:lnRef>
          <a:fillRef idx="0">
            <a:schemeClr val="accent1"/>
          </a:fillRef>
          <a:effectRef idx="0">
            <a:schemeClr val="accent1"/>
          </a:effectRef>
          <a:fontRef idx="minor">
            <a:schemeClr val="tx1"/>
          </a:fontRef>
        </p:style>
      </p:cxnSp>
      <p:sp>
        <p:nvSpPr>
          <p:cNvPr id="2" name="等腰三角形 1">
            <a:extLst>
              <a:ext uri="{FF2B5EF4-FFF2-40B4-BE49-F238E27FC236}">
                <a16:creationId xmlns:a16="http://schemas.microsoft.com/office/drawing/2014/main" id="{FFAAA1FE-57AB-43B0-8328-D1E080695D85}"/>
              </a:ext>
            </a:extLst>
          </p:cNvPr>
          <p:cNvSpPr/>
          <p:nvPr/>
        </p:nvSpPr>
        <p:spPr>
          <a:xfrm>
            <a:off x="8648700" y="5372100"/>
            <a:ext cx="3683000" cy="1569660"/>
          </a:xfrm>
          <a:prstGeom prst="triangle">
            <a:avLst/>
          </a:prstGeom>
          <a:noFill/>
          <a:ln w="19050">
            <a:solidFill>
              <a:srgbClr val="0444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81967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1329925"/>
            <a:ext cx="9724080" cy="2767232"/>
          </a:xfrm>
          <a:prstGeom prst="rect">
            <a:avLst/>
          </a:prstGeom>
          <a:noFill/>
        </p:spPr>
        <p:txBody>
          <a:bodyPr wrap="square">
            <a:spAutoFit/>
          </a:bodyPr>
          <a:lstStyle/>
          <a:p>
            <a:pPr marR="0" lvl="0" indent="361950"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7</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）原机动车所有人身份证明原件和复印件。</a:t>
            </a:r>
          </a:p>
          <a:p>
            <a:pPr marR="0" lvl="0" indent="361950"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8</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）经驻场民警查验确认的车辆识别代码、发动机号码无凿改嫌疑并在拓印骑缝处签章的</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机动车登记业务流程记录单</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（装入专用纸袋并密封）。</a:t>
            </a:r>
          </a:p>
          <a:p>
            <a:pPr marR="0" lvl="0" indent="361950"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9</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）海关监管车辆，应出具</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中华人民共和国海关车辆解除监管证明书</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或车管所出具的</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联系单</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p>
          <a:p>
            <a:pPr marR="0" lvl="0" indent="361950"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10</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）代理人身份证明。</a:t>
            </a:r>
          </a:p>
        </p:txBody>
      </p:sp>
    </p:spTree>
    <p:extLst>
      <p:ext uri="{BB962C8B-B14F-4D97-AF65-F5344CB8AC3E}">
        <p14:creationId xmlns:p14="http://schemas.microsoft.com/office/powerpoint/2010/main" val="87251047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2025250"/>
            <a:ext cx="9724080" cy="3675173"/>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机动车上牌（新车）是指在二手车交易市场内通过收旧供新的车辆，或经车辆管理所授权的汽车销售公司出售的新车，范围是那些厂牌型号经认定获免检资质的新车，其递交材料如下。</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）机动车来历凭证：经市公安局车辆管理所档案科备案，可在二手车交易市场上牌的全国统一机动车销售发票。</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）整车出厂合格证。</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）机动车注册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登记申请表。</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）机动车所有人的身份证明（企事业单位凭</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组织机构代码证</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和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IC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卡，个人凭户口簿、身份证等）。</a:t>
            </a:r>
          </a:p>
        </p:txBody>
      </p:sp>
      <p:sp>
        <p:nvSpPr>
          <p:cNvPr id="8" name="文本框 7">
            <a:extLst>
              <a:ext uri="{FF2B5EF4-FFF2-40B4-BE49-F238E27FC236}">
                <a16:creationId xmlns:a16="http://schemas.microsoft.com/office/drawing/2014/main" id="{9559F686-9541-4465-AB1C-45378C77A84B}"/>
              </a:ext>
            </a:extLst>
          </p:cNvPr>
          <p:cNvSpPr txBox="1"/>
          <p:nvPr/>
        </p:nvSpPr>
        <p:spPr>
          <a:xfrm>
            <a:off x="1248720" y="1566034"/>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）机动车（新车）上牌需提供的材料</a:t>
            </a:r>
          </a:p>
        </p:txBody>
      </p:sp>
    </p:spTree>
    <p:extLst>
      <p:ext uri="{BB962C8B-B14F-4D97-AF65-F5344CB8AC3E}">
        <p14:creationId xmlns:p14="http://schemas.microsoft.com/office/powerpoint/2010/main" val="406385429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2214661"/>
            <a:ext cx="9724080" cy="2428678"/>
          </a:xfrm>
          <a:prstGeom prst="rect">
            <a:avLst/>
          </a:prstGeom>
          <a:noFill/>
        </p:spPr>
        <p:txBody>
          <a:bodyPr wrap="square">
            <a:spAutoFit/>
          </a:bodyPr>
          <a:lstStyle/>
          <a:p>
            <a:pPr marR="0" lvl="0" indent="361950"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）车辆购置税纳税证明。</a:t>
            </a:r>
          </a:p>
          <a:p>
            <a:pPr marR="0" lvl="0" indent="361950"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6</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）由代理申请注册登记的，需提供代理人的身份证明原件和复印件。</a:t>
            </a:r>
          </a:p>
          <a:p>
            <a:pPr marR="0" lvl="0" indent="361950"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7</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）经驻场警察查验确认的车辆识别代码（发动机号、车架号）与其拓印相一致，并已</a:t>
            </a:r>
          </a:p>
          <a:p>
            <a:pPr marR="0" lvl="0" indent="361950"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在</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机动车登记业务流程记录单</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拓印骑缝处盖章生效。</a:t>
            </a:r>
          </a:p>
          <a:p>
            <a:pPr marR="0" lvl="0" indent="361950"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8</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）第三者责任险凭证。</a:t>
            </a:r>
          </a:p>
        </p:txBody>
      </p:sp>
    </p:spTree>
    <p:extLst>
      <p:ext uri="{BB962C8B-B14F-4D97-AF65-F5344CB8AC3E}">
        <p14:creationId xmlns:p14="http://schemas.microsoft.com/office/powerpoint/2010/main" val="369141716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2025250"/>
            <a:ext cx="9724080" cy="2767232"/>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机动车（二手车）上牌是指在二手车交易市场内，被经营公司退牌停搁的二手车，落实客户后需上牌的车辆。其递交材料如下。</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）二手车经营公司开具的销售发票。</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）机动车注册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登记申请表。</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）现机动车所有人的身份证明（企事业单位凭</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组织机构代码证</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和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IC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卡，个人凭户口簿、身份证等）。</a:t>
            </a:r>
          </a:p>
        </p:txBody>
      </p:sp>
      <p:sp>
        <p:nvSpPr>
          <p:cNvPr id="8" name="文本框 7">
            <a:extLst>
              <a:ext uri="{FF2B5EF4-FFF2-40B4-BE49-F238E27FC236}">
                <a16:creationId xmlns:a16="http://schemas.microsoft.com/office/drawing/2014/main" id="{9559F686-9541-4465-AB1C-45378C77A84B}"/>
              </a:ext>
            </a:extLst>
          </p:cNvPr>
          <p:cNvSpPr txBox="1"/>
          <p:nvPr/>
        </p:nvSpPr>
        <p:spPr>
          <a:xfrm>
            <a:off x="1248720" y="1566034"/>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）机动车（二手车）上牌需提供的材料</a:t>
            </a:r>
          </a:p>
        </p:txBody>
      </p:sp>
    </p:spTree>
    <p:extLst>
      <p:ext uri="{BB962C8B-B14F-4D97-AF65-F5344CB8AC3E}">
        <p14:creationId xmlns:p14="http://schemas.microsoft.com/office/powerpoint/2010/main" val="199460037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2214661"/>
            <a:ext cx="9724080" cy="1936236"/>
          </a:xfrm>
          <a:prstGeom prst="rect">
            <a:avLst/>
          </a:prstGeom>
          <a:noFill/>
        </p:spPr>
        <p:txBody>
          <a:bodyPr wrap="square">
            <a:spAutoFit/>
          </a:bodyPr>
          <a:lstStyle/>
          <a:p>
            <a:pPr marR="0" lvl="0" indent="361950"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）经驻场警察查验确认的车辆识别代码（发动机号、车架号）无凿改嫌疑并与其拓印</a:t>
            </a:r>
          </a:p>
          <a:p>
            <a:pPr marR="0" lvl="0" indent="361950"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相一致，在</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机动车登记业务流程记录单</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的拓印骑缝处盖章生效（并装袋密封）。</a:t>
            </a:r>
          </a:p>
          <a:p>
            <a:pPr marR="0" lvl="0" indent="361950"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）经驻场警察签章的</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机动车退牌更新申请表</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p>
          <a:p>
            <a:pPr marR="0" lvl="0" indent="361950"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6</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）车辆附加购置税确认单。</a:t>
            </a:r>
          </a:p>
        </p:txBody>
      </p:sp>
    </p:spTree>
    <p:extLst>
      <p:ext uri="{BB962C8B-B14F-4D97-AF65-F5344CB8AC3E}">
        <p14:creationId xmlns:p14="http://schemas.microsoft.com/office/powerpoint/2010/main" val="382403340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2159922"/>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1.</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二手车标示的目的</a:t>
              </a:r>
            </a:p>
          </p:txBody>
        </p:sp>
      </p:grpSp>
      <p:sp>
        <p:nvSpPr>
          <p:cNvPr id="22" name="圆角矩形 55">
            <a:extLst>
              <a:ext uri="{FF2B5EF4-FFF2-40B4-BE49-F238E27FC236}">
                <a16:creationId xmlns:a16="http://schemas.microsoft.com/office/drawing/2014/main" id="{18A8DD32-8A98-4843-BB1D-84F2AC0EBF61}"/>
              </a:ext>
            </a:extLst>
          </p:cNvPr>
          <p:cNvSpPr/>
          <p:nvPr/>
        </p:nvSpPr>
        <p:spPr>
          <a:xfrm>
            <a:off x="523940" y="1286084"/>
            <a:ext cx="3425489" cy="432792"/>
          </a:xfrm>
          <a:prstGeom prst="round2DiagRect">
            <a:avLst>
              <a:gd name="adj1" fmla="val 50000"/>
              <a:gd name="adj2" fmla="val 0"/>
            </a:avLst>
          </a:prstGeom>
          <a:gradFill>
            <a:gsLst>
              <a:gs pos="0">
                <a:srgbClr val="0F71E9"/>
              </a:gs>
              <a:gs pos="100000">
                <a:srgbClr val="04449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spAutoFit/>
          </a:bodyPr>
          <a:lstStyle/>
          <a:p>
            <a:pPr algn="ctr"/>
            <a:r>
              <a:rPr kumimoji="0" lang="en-US" altLang="zh-CN" sz="2000" b="1" i="0" u="none" strike="noStrike" kern="1200" cap="none" spc="0" normalizeH="0" baseline="0" noProof="0">
                <a:ln>
                  <a:noFill/>
                </a:ln>
                <a:solidFill>
                  <a:schemeClr val="bg1"/>
                </a:solidFill>
                <a:effectLst/>
                <a:uLnTx/>
                <a:uFillTx/>
                <a:latin typeface="微软雅黑"/>
                <a:ea typeface="微软雅黑"/>
                <a:cs typeface="+mn-cs"/>
              </a:rPr>
              <a:t>4.1.2</a:t>
            </a:r>
            <a:r>
              <a:rPr kumimoji="0" lang="zh-CN" altLang="en-US" sz="2000" b="1" i="0" u="none" strike="noStrike" kern="1200" cap="none" spc="0" normalizeH="0" baseline="0" noProof="0">
                <a:ln>
                  <a:noFill/>
                </a:ln>
                <a:solidFill>
                  <a:schemeClr val="bg1"/>
                </a:solidFill>
                <a:effectLst/>
                <a:uLnTx/>
                <a:uFillTx/>
                <a:latin typeface="微软雅黑"/>
                <a:ea typeface="微软雅黑"/>
                <a:cs typeface="+mn-cs"/>
              </a:rPr>
              <a:t>　二手车的标示</a:t>
            </a:r>
            <a:endParaRPr lang="zh-CN" altLang="en-US" sz="2000">
              <a:solidFill>
                <a:schemeClr val="bg1"/>
              </a:solidFill>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2784047"/>
            <a:ext cx="9724080" cy="1289905"/>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标示的目的是为顾客提供待出售二手车的基本信息，供顾客了解二手车的来源及技术状况等内容。二手车标示应规范、正确，内容要真实，不得弄虚作假，否则会引起交易双方之间的矛盾。二手车标示信息粘贴在车辆前挡风玻璃左上方，并填写完整、正确。</a:t>
            </a:r>
          </a:p>
        </p:txBody>
      </p:sp>
    </p:spTree>
    <p:extLst>
      <p:ext uri="{BB962C8B-B14F-4D97-AF65-F5344CB8AC3E}">
        <p14:creationId xmlns:p14="http://schemas.microsoft.com/office/powerpoint/2010/main" val="27399784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351882"/>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2.</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二手车标示的主要内容</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20" y="2362200"/>
            <a:ext cx="9724080" cy="951351"/>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）收购后出售的车辆标示该经营单位名称，委托寄售的车辆标示接受代理单位名称。</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）联系方式：该单位固定电话、手机号码。</a:t>
            </a:r>
          </a:p>
        </p:txBody>
      </p:sp>
      <p:sp>
        <p:nvSpPr>
          <p:cNvPr id="8" name="文本框 7">
            <a:extLst>
              <a:ext uri="{FF2B5EF4-FFF2-40B4-BE49-F238E27FC236}">
                <a16:creationId xmlns:a16="http://schemas.microsoft.com/office/drawing/2014/main" id="{EFC325DA-B1CF-4CBF-9473-30963D0E83E7}"/>
              </a:ext>
            </a:extLst>
          </p:cNvPr>
          <p:cNvSpPr txBox="1"/>
          <p:nvPr/>
        </p:nvSpPr>
        <p:spPr>
          <a:xfrm>
            <a:off x="1248720" y="1905000"/>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）出售车辆展示单位及联系方式</a:t>
            </a:r>
          </a:p>
        </p:txBody>
      </p:sp>
      <p:sp>
        <p:nvSpPr>
          <p:cNvPr id="9" name="文本框 8">
            <a:extLst>
              <a:ext uri="{FF2B5EF4-FFF2-40B4-BE49-F238E27FC236}">
                <a16:creationId xmlns:a16="http://schemas.microsoft.com/office/drawing/2014/main" id="{A9DC6551-6558-4DC7-A445-32B060252296}"/>
              </a:ext>
            </a:extLst>
          </p:cNvPr>
          <p:cNvSpPr txBox="1"/>
          <p:nvPr/>
        </p:nvSpPr>
        <p:spPr>
          <a:xfrm>
            <a:off x="1248720" y="3886200"/>
            <a:ext cx="9724080" cy="951351"/>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）车辆型号按车管部门核发车辆行驶证上的标准标示。</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）车辆的牌号按车管部门核发车辆行驶证上的号码标示（退牌车辆按原号码标示）。</a:t>
            </a:r>
          </a:p>
        </p:txBody>
      </p:sp>
      <p:sp>
        <p:nvSpPr>
          <p:cNvPr id="10" name="文本框 9">
            <a:extLst>
              <a:ext uri="{FF2B5EF4-FFF2-40B4-BE49-F238E27FC236}">
                <a16:creationId xmlns:a16="http://schemas.microsoft.com/office/drawing/2014/main" id="{D33A1183-880B-4BD6-AB31-025B14F1B315}"/>
              </a:ext>
            </a:extLst>
          </p:cNvPr>
          <p:cNvSpPr txBox="1"/>
          <p:nvPr/>
        </p:nvSpPr>
        <p:spPr>
          <a:xfrm>
            <a:off x="1248720" y="3429000"/>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）车辆型号、车号及装备</a:t>
            </a:r>
          </a:p>
        </p:txBody>
      </p:sp>
    </p:spTree>
    <p:extLst>
      <p:ext uri="{BB962C8B-B14F-4D97-AF65-F5344CB8AC3E}">
        <p14:creationId xmlns:p14="http://schemas.microsoft.com/office/powerpoint/2010/main" val="382423455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1229776"/>
            <a:ext cx="9724080" cy="4398448"/>
          </a:xfrm>
          <a:prstGeom prst="rect">
            <a:avLst/>
          </a:prstGeom>
          <a:noFill/>
        </p:spPr>
        <p:txBody>
          <a:bodyPr wrap="square">
            <a:spAutoFit/>
          </a:bodyPr>
          <a:lstStyle/>
          <a:p>
            <a:pPr marR="0" lvl="0" indent="361950"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）车辆装备按如下所示。</a:t>
            </a:r>
          </a:p>
          <a:p>
            <a:pPr marR="0" lvl="0" indent="447675"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①供油方式标示为电喷。</a:t>
            </a:r>
          </a:p>
          <a:p>
            <a:pPr marR="0" lvl="0" indent="447675"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②变速方式标示为手动或自动。</a:t>
            </a:r>
          </a:p>
          <a:p>
            <a:pPr marR="0" lvl="0" indent="447675"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③电控门锁标示为有（效）或无（效）。</a:t>
            </a:r>
          </a:p>
          <a:p>
            <a:pPr marR="0" lvl="0" indent="447675"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④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ABS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制动系统标示为有（效）或无（效）。</a:t>
            </a:r>
          </a:p>
          <a:p>
            <a:pPr marR="0" lvl="0" indent="447675"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⑤安全气囊标示为有（效）或无（效）。</a:t>
            </a:r>
          </a:p>
          <a:p>
            <a:pPr marR="0" lvl="0" indent="447675"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⑥定速巡航系统标示为有（效）或无（效）。</a:t>
            </a:r>
          </a:p>
          <a:p>
            <a:pPr marR="0" lvl="0" indent="447675"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⑦转向助力系统标示为有或无。</a:t>
            </a:r>
          </a:p>
          <a:p>
            <a:pPr marR="0" lvl="0" indent="447675" algn="just" defTabSz="914400" rtl="0" eaLnBrk="1" fontAlgn="auto" latinLnBrk="0" hangingPunct="1">
              <a:lnSpc>
                <a:spcPct val="150000"/>
              </a:lnSpc>
              <a:spcBef>
                <a:spcPts val="600"/>
              </a:spcBef>
              <a:spcAft>
                <a:spcPts val="0"/>
              </a:spcAft>
              <a:buClrTx/>
              <a:buSzTx/>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⑧空调系统标示为有（效）或无（效）。</a:t>
            </a:r>
          </a:p>
        </p:txBody>
      </p:sp>
    </p:spTree>
    <p:extLst>
      <p:ext uri="{BB962C8B-B14F-4D97-AF65-F5344CB8AC3E}">
        <p14:creationId xmlns:p14="http://schemas.microsoft.com/office/powerpoint/2010/main" val="323273333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2190824"/>
            <a:ext cx="9724080" cy="951351"/>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）车辆初次注册登记日期按车辆行驶证上的登记日期标示。</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）车辆使用年限按公安部规定的该车型使用年限标示。</a:t>
            </a:r>
          </a:p>
        </p:txBody>
      </p:sp>
      <p:sp>
        <p:nvSpPr>
          <p:cNvPr id="8" name="文本框 7">
            <a:extLst>
              <a:ext uri="{FF2B5EF4-FFF2-40B4-BE49-F238E27FC236}">
                <a16:creationId xmlns:a16="http://schemas.microsoft.com/office/drawing/2014/main" id="{EFC325DA-B1CF-4CBF-9473-30963D0E83E7}"/>
              </a:ext>
            </a:extLst>
          </p:cNvPr>
          <p:cNvSpPr txBox="1"/>
          <p:nvPr/>
        </p:nvSpPr>
        <p:spPr>
          <a:xfrm>
            <a:off x="1248720" y="1619250"/>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）车辆的初次注册登记日期及使用年限</a:t>
            </a:r>
          </a:p>
        </p:txBody>
      </p:sp>
      <p:sp>
        <p:nvSpPr>
          <p:cNvPr id="9" name="文本框 8">
            <a:extLst>
              <a:ext uri="{FF2B5EF4-FFF2-40B4-BE49-F238E27FC236}">
                <a16:creationId xmlns:a16="http://schemas.microsoft.com/office/drawing/2014/main" id="{A9DC6551-6558-4DC7-A445-32B060252296}"/>
              </a:ext>
            </a:extLst>
          </p:cNvPr>
          <p:cNvSpPr txBox="1"/>
          <p:nvPr/>
        </p:nvSpPr>
        <p:spPr>
          <a:xfrm>
            <a:off x="1248720" y="3963401"/>
            <a:ext cx="9724080" cy="951351"/>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）车辆的使用性质按营运或非营运标示。</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）车辆的检验有效日期按车辆行驶证上的有效日期标示。</a:t>
            </a:r>
          </a:p>
        </p:txBody>
      </p:sp>
      <p:sp>
        <p:nvSpPr>
          <p:cNvPr id="10" name="文本框 9">
            <a:extLst>
              <a:ext uri="{FF2B5EF4-FFF2-40B4-BE49-F238E27FC236}">
                <a16:creationId xmlns:a16="http://schemas.microsoft.com/office/drawing/2014/main" id="{D33A1183-880B-4BD6-AB31-025B14F1B315}"/>
              </a:ext>
            </a:extLst>
          </p:cNvPr>
          <p:cNvSpPr txBox="1"/>
          <p:nvPr/>
        </p:nvSpPr>
        <p:spPr>
          <a:xfrm>
            <a:off x="1248720" y="3389602"/>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）车辆的使用性质及检验有效日期</a:t>
            </a:r>
          </a:p>
        </p:txBody>
      </p:sp>
    </p:spTree>
    <p:extLst>
      <p:ext uri="{BB962C8B-B14F-4D97-AF65-F5344CB8AC3E}">
        <p14:creationId xmlns:p14="http://schemas.microsoft.com/office/powerpoint/2010/main" val="14501320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1742614"/>
            <a:ext cx="9724080" cy="1366849"/>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）车辆出售价格应标示其交付顾客使用时的现金价格（人民币）。</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）应标明出售总价中是否包含牌照价格、交易手续费、购置附加费、养路费、保险金等项目。</a:t>
            </a:r>
          </a:p>
        </p:txBody>
      </p:sp>
      <p:sp>
        <p:nvSpPr>
          <p:cNvPr id="8" name="文本框 7">
            <a:extLst>
              <a:ext uri="{FF2B5EF4-FFF2-40B4-BE49-F238E27FC236}">
                <a16:creationId xmlns:a16="http://schemas.microsoft.com/office/drawing/2014/main" id="{EFC325DA-B1CF-4CBF-9473-30963D0E83E7}"/>
              </a:ext>
            </a:extLst>
          </p:cNvPr>
          <p:cNvSpPr txBox="1"/>
          <p:nvPr/>
        </p:nvSpPr>
        <p:spPr>
          <a:xfrm>
            <a:off x="1248720" y="1261828"/>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）车辆出售总价及包含费用项目</a:t>
            </a:r>
          </a:p>
        </p:txBody>
      </p:sp>
      <p:sp>
        <p:nvSpPr>
          <p:cNvPr id="9" name="文本框 8">
            <a:extLst>
              <a:ext uri="{FF2B5EF4-FFF2-40B4-BE49-F238E27FC236}">
                <a16:creationId xmlns:a16="http://schemas.microsoft.com/office/drawing/2014/main" id="{A9DC6551-6558-4DC7-A445-32B060252296}"/>
              </a:ext>
            </a:extLst>
          </p:cNvPr>
          <p:cNvSpPr txBox="1"/>
          <p:nvPr/>
        </p:nvSpPr>
        <p:spPr>
          <a:xfrm>
            <a:off x="1248720" y="3657749"/>
            <a:ext cx="9724080" cy="2351734"/>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）里程标示精确到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km</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，不满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1km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时应四舍五入。</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）如对行驶里程数有疑问时，若有根据能进行推定时，应标示“？”及“推测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km</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数”，若无根据不能推定时，应标示“？”及“不明”。</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）如有明显更改里程表的情况，应标示“已更改”或标示“已更换”里程表。</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）如果里程表不能正常工作，应标示“里程表已损伤”。</a:t>
            </a:r>
          </a:p>
        </p:txBody>
      </p:sp>
      <p:sp>
        <p:nvSpPr>
          <p:cNvPr id="10" name="文本框 9">
            <a:extLst>
              <a:ext uri="{FF2B5EF4-FFF2-40B4-BE49-F238E27FC236}">
                <a16:creationId xmlns:a16="http://schemas.microsoft.com/office/drawing/2014/main" id="{D33A1183-880B-4BD6-AB31-025B14F1B315}"/>
              </a:ext>
            </a:extLst>
          </p:cNvPr>
          <p:cNvSpPr txBox="1"/>
          <p:nvPr/>
        </p:nvSpPr>
        <p:spPr>
          <a:xfrm>
            <a:off x="1248720" y="3200251"/>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6</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）车辆行驶里程</a:t>
            </a:r>
          </a:p>
        </p:txBody>
      </p:sp>
    </p:spTree>
    <p:extLst>
      <p:ext uri="{BB962C8B-B14F-4D97-AF65-F5344CB8AC3E}">
        <p14:creationId xmlns:p14="http://schemas.microsoft.com/office/powerpoint/2010/main" val="317897372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919658"/>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1.</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二手车交易的要素</a:t>
              </a:r>
            </a:p>
          </p:txBody>
        </p:sp>
      </p:grpSp>
      <p:sp>
        <p:nvSpPr>
          <p:cNvPr id="22" name="圆角矩形 55">
            <a:extLst>
              <a:ext uri="{FF2B5EF4-FFF2-40B4-BE49-F238E27FC236}">
                <a16:creationId xmlns:a16="http://schemas.microsoft.com/office/drawing/2014/main" id="{18A8DD32-8A98-4843-BB1D-84F2AC0EBF61}"/>
              </a:ext>
            </a:extLst>
          </p:cNvPr>
          <p:cNvSpPr/>
          <p:nvPr/>
        </p:nvSpPr>
        <p:spPr>
          <a:xfrm>
            <a:off x="523940" y="1286084"/>
            <a:ext cx="3425489" cy="432792"/>
          </a:xfrm>
          <a:prstGeom prst="round2DiagRect">
            <a:avLst>
              <a:gd name="adj1" fmla="val 50000"/>
              <a:gd name="adj2" fmla="val 0"/>
            </a:avLst>
          </a:prstGeom>
          <a:gradFill>
            <a:gsLst>
              <a:gs pos="0">
                <a:srgbClr val="0F71E9"/>
              </a:gs>
              <a:gs pos="100000">
                <a:srgbClr val="04449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spAutoFit/>
          </a:bodyPr>
          <a:lstStyle/>
          <a:p>
            <a:pPr algn="ctr"/>
            <a:r>
              <a:rPr kumimoji="0" lang="en-US" altLang="zh-CN" sz="2000" b="1" i="0" u="none" strike="noStrike" kern="1200" cap="none" spc="0" normalizeH="0" baseline="0" noProof="0">
                <a:ln>
                  <a:noFill/>
                </a:ln>
                <a:solidFill>
                  <a:schemeClr val="bg1"/>
                </a:solidFill>
                <a:effectLst/>
                <a:uLnTx/>
                <a:uFillTx/>
                <a:latin typeface="微软雅黑"/>
                <a:ea typeface="微软雅黑"/>
                <a:cs typeface="+mn-cs"/>
              </a:rPr>
              <a:t>4.1.1</a:t>
            </a:r>
            <a:r>
              <a:rPr kumimoji="0" lang="zh-CN" altLang="en-US" sz="2000" b="1" i="0" u="none" strike="noStrike" kern="1200" cap="none" spc="0" normalizeH="0" baseline="0" noProof="0">
                <a:ln>
                  <a:noFill/>
                </a:ln>
                <a:solidFill>
                  <a:schemeClr val="bg1"/>
                </a:solidFill>
                <a:effectLst/>
                <a:uLnTx/>
                <a:uFillTx/>
                <a:latin typeface="微软雅黑"/>
                <a:ea typeface="微软雅黑"/>
                <a:cs typeface="+mn-cs"/>
              </a:rPr>
              <a:t>　二手车交易概述</a:t>
            </a:r>
            <a:endParaRPr lang="zh-CN" altLang="en-US" sz="2000">
              <a:solidFill>
                <a:schemeClr val="bg1"/>
              </a:solidFill>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2434825"/>
            <a:ext cx="9724080" cy="3675173"/>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二手车交易的基本要素有交易双方、交易物品、交易条件、时间和地点、交易合同。</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）交易双方：一般是指二手车使用者和二手车经营者。</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）交易物品：至少有一方的物品是二手车，否则就称不上二手车交易了，双方提供的物品都是汽车的（其中至少有一方为二手车），就是汽车的置换。</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）交易条件：交易条件应透明，以防止欺诈，为二手车交易创造良好的交易条件，促进二手车市场的健康发展。</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）交易合同：在</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二手车流通管理办法</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中明确规定二手车交易必须签订交易合同，这样可迫使交易双方执行承诺，这是规范二手车交易强有力的措施。</a:t>
            </a:r>
          </a:p>
        </p:txBody>
      </p:sp>
    </p:spTree>
    <p:extLst>
      <p:ext uri="{BB962C8B-B14F-4D97-AF65-F5344CB8AC3E}">
        <p14:creationId xmlns:p14="http://schemas.microsoft.com/office/powerpoint/2010/main" val="39266607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1952164"/>
            <a:ext cx="9724080" cy="951351"/>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）如该车符合保用条件，则标示保用行驶里程数或保用时间月数。</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）如该车符合回收条件，则标示“承诺回购”，若不符合回购条件，则标示“不回购”。</a:t>
            </a:r>
          </a:p>
        </p:txBody>
      </p:sp>
      <p:sp>
        <p:nvSpPr>
          <p:cNvPr id="8" name="文本框 7">
            <a:extLst>
              <a:ext uri="{FF2B5EF4-FFF2-40B4-BE49-F238E27FC236}">
                <a16:creationId xmlns:a16="http://schemas.microsoft.com/office/drawing/2014/main" id="{EFC325DA-B1CF-4CBF-9473-30963D0E83E7}"/>
              </a:ext>
            </a:extLst>
          </p:cNvPr>
          <p:cNvSpPr txBox="1"/>
          <p:nvPr/>
        </p:nvSpPr>
        <p:spPr>
          <a:xfrm>
            <a:off x="1248720" y="1471378"/>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7</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）车辆质量保用条件</a:t>
            </a:r>
          </a:p>
        </p:txBody>
      </p:sp>
      <p:sp>
        <p:nvSpPr>
          <p:cNvPr id="9" name="文本框 8">
            <a:extLst>
              <a:ext uri="{FF2B5EF4-FFF2-40B4-BE49-F238E27FC236}">
                <a16:creationId xmlns:a16="http://schemas.microsoft.com/office/drawing/2014/main" id="{A9DC6551-6558-4DC7-A445-32B060252296}"/>
              </a:ext>
            </a:extLst>
          </p:cNvPr>
          <p:cNvSpPr txBox="1"/>
          <p:nvPr/>
        </p:nvSpPr>
        <p:spPr>
          <a:xfrm>
            <a:off x="1248720" y="3453988"/>
            <a:ext cx="9724080" cy="2351734"/>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如该车曾发生事故并有维修履历的情况，应将维修过的部位，如车架（车架纵梁、车架横梁）、（车身）前内外板、车身支柱内板（前上、中部、后下）、发动机挡板、顶板、底板、后备厢底、散热器芯固定等处标示清楚，并标示“已修复”或标示“已更换”。</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）如该车还存在尚未修复的瑕疵，应将瑕疵标示清楚。</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）对该车是否发生过事故或是否存在瑕疵不了解时，应标示“？”及“不明”。</a:t>
            </a:r>
          </a:p>
        </p:txBody>
      </p:sp>
      <p:sp>
        <p:nvSpPr>
          <p:cNvPr id="10" name="文本框 9">
            <a:extLst>
              <a:ext uri="{FF2B5EF4-FFF2-40B4-BE49-F238E27FC236}">
                <a16:creationId xmlns:a16="http://schemas.microsoft.com/office/drawing/2014/main" id="{D33A1183-880B-4BD6-AB31-025B14F1B315}"/>
              </a:ext>
            </a:extLst>
          </p:cNvPr>
          <p:cNvSpPr txBox="1"/>
          <p:nvPr/>
        </p:nvSpPr>
        <p:spPr>
          <a:xfrm>
            <a:off x="1248720" y="2996490"/>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8</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）车辆事故、瑕疵</a:t>
            </a:r>
          </a:p>
        </p:txBody>
      </p:sp>
    </p:spTree>
    <p:extLst>
      <p:ext uri="{BB962C8B-B14F-4D97-AF65-F5344CB8AC3E}">
        <p14:creationId xmlns:p14="http://schemas.microsoft.com/office/powerpoint/2010/main" val="297573209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2460882"/>
            <a:ext cx="9724080" cy="1936236"/>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）千斤顶标示为有或无。</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）备用轮胎标示为有或无。</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）轮胎扳手标示为有或无。</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）车辆使用说明书标示为有或无。</a:t>
            </a:r>
          </a:p>
        </p:txBody>
      </p:sp>
      <p:sp>
        <p:nvSpPr>
          <p:cNvPr id="8" name="文本框 7">
            <a:extLst>
              <a:ext uri="{FF2B5EF4-FFF2-40B4-BE49-F238E27FC236}">
                <a16:creationId xmlns:a16="http://schemas.microsoft.com/office/drawing/2014/main" id="{EFC325DA-B1CF-4CBF-9473-30963D0E83E7}"/>
              </a:ext>
            </a:extLst>
          </p:cNvPr>
          <p:cNvSpPr txBox="1"/>
          <p:nvPr/>
        </p:nvSpPr>
        <p:spPr>
          <a:xfrm>
            <a:off x="1248720" y="1980096"/>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9</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）随车备件</a:t>
            </a:r>
          </a:p>
        </p:txBody>
      </p:sp>
    </p:spTree>
    <p:extLst>
      <p:ext uri="{BB962C8B-B14F-4D97-AF65-F5344CB8AC3E}">
        <p14:creationId xmlns:p14="http://schemas.microsoft.com/office/powerpoint/2010/main" val="276031681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919658"/>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1.</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二手车质量认证的流程</a:t>
              </a:r>
            </a:p>
          </p:txBody>
        </p:sp>
      </p:grpSp>
      <p:sp>
        <p:nvSpPr>
          <p:cNvPr id="22" name="圆角矩形 55">
            <a:extLst>
              <a:ext uri="{FF2B5EF4-FFF2-40B4-BE49-F238E27FC236}">
                <a16:creationId xmlns:a16="http://schemas.microsoft.com/office/drawing/2014/main" id="{18A8DD32-8A98-4843-BB1D-84F2AC0EBF61}"/>
              </a:ext>
            </a:extLst>
          </p:cNvPr>
          <p:cNvSpPr/>
          <p:nvPr/>
        </p:nvSpPr>
        <p:spPr>
          <a:xfrm>
            <a:off x="523940" y="1286084"/>
            <a:ext cx="3669594" cy="432792"/>
          </a:xfrm>
          <a:prstGeom prst="round2DiagRect">
            <a:avLst>
              <a:gd name="adj1" fmla="val 50000"/>
              <a:gd name="adj2" fmla="val 0"/>
            </a:avLst>
          </a:prstGeom>
          <a:gradFill>
            <a:gsLst>
              <a:gs pos="0">
                <a:srgbClr val="0F71E9"/>
              </a:gs>
              <a:gs pos="100000">
                <a:srgbClr val="04449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spAutoFit/>
          </a:bodyPr>
          <a:lstStyle/>
          <a:p>
            <a:pPr algn="ctr"/>
            <a:r>
              <a:rPr kumimoji="0" lang="en-US" altLang="zh-CN" sz="2000" b="1" i="0" u="none" strike="noStrike" kern="1200" cap="none" spc="0" normalizeH="0" baseline="0" noProof="0">
                <a:ln>
                  <a:noFill/>
                </a:ln>
                <a:solidFill>
                  <a:schemeClr val="bg1"/>
                </a:solidFill>
                <a:effectLst/>
                <a:uLnTx/>
                <a:uFillTx/>
                <a:latin typeface="微软雅黑"/>
                <a:ea typeface="微软雅黑"/>
                <a:cs typeface="+mn-cs"/>
              </a:rPr>
              <a:t>4.1.3</a:t>
            </a:r>
            <a:r>
              <a:rPr kumimoji="0" lang="zh-CN" altLang="en-US" sz="2000" b="1" i="0" u="none" strike="noStrike" kern="1200" cap="none" spc="0" normalizeH="0" baseline="0" noProof="0">
                <a:ln>
                  <a:noFill/>
                </a:ln>
                <a:solidFill>
                  <a:schemeClr val="bg1"/>
                </a:solidFill>
                <a:effectLst/>
                <a:uLnTx/>
                <a:uFillTx/>
                <a:latin typeface="微软雅黑"/>
                <a:ea typeface="微软雅黑"/>
                <a:cs typeface="+mn-cs"/>
              </a:rPr>
              <a:t>　二手车的质量认证</a:t>
            </a:r>
            <a:endParaRPr lang="zh-CN" altLang="en-US" sz="2000">
              <a:solidFill>
                <a:schemeClr val="bg1"/>
              </a:solidFill>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2434825"/>
            <a:ext cx="4847280" cy="269028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下面以东风悦达起亚（简称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DYK</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）二手车质量认证为例，介绍质量认证流程。如图</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4-1-6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所示。</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）维修站负责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108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项车辆检测。</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）根据检查结果，预估整修费用， 分 析 成 本 控 制， 决 定 车 辆 是 否认证。</a:t>
            </a:r>
          </a:p>
        </p:txBody>
      </p:sp>
      <p:pic>
        <p:nvPicPr>
          <p:cNvPr id="3" name="图片 2">
            <a:extLst>
              <a:ext uri="{FF2B5EF4-FFF2-40B4-BE49-F238E27FC236}">
                <a16:creationId xmlns:a16="http://schemas.microsoft.com/office/drawing/2014/main" id="{FEBA9C5E-6D6A-4F74-A547-5CA939544E30}"/>
              </a:ext>
            </a:extLst>
          </p:cNvPr>
          <p:cNvPicPr>
            <a:picLocks noChangeAspect="1"/>
          </p:cNvPicPr>
          <p:nvPr/>
        </p:nvPicPr>
        <p:blipFill>
          <a:blip r:embed="rId3"/>
          <a:stretch>
            <a:fillRect/>
          </a:stretch>
        </p:blipFill>
        <p:spPr>
          <a:xfrm>
            <a:off x="6686673" y="579036"/>
            <a:ext cx="3695326" cy="5695549"/>
          </a:xfrm>
          <a:prstGeom prst="rect">
            <a:avLst/>
          </a:prstGeom>
        </p:spPr>
      </p:pic>
    </p:spTree>
    <p:extLst>
      <p:ext uri="{BB962C8B-B14F-4D97-AF65-F5344CB8AC3E}">
        <p14:creationId xmlns:p14="http://schemas.microsoft.com/office/powerpoint/2010/main" val="22311451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1799180"/>
            <a:ext cx="9724080" cy="4244560"/>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）送维修站整修认证车辆，整修完毕，维修站必须设定验收环节，对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108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项进行验收。</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）准备认证文件，向东风悦达起亚提出认证申请。</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DYK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审批认证申请。</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6</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）认证申请通过，东风悦达起亚通知授权经销商，授权经销商展示二手车。</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7</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）二手车销售。</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8</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）授权经销商填写二手车销售情况表，并反馈给东风悦达起亚，还需提供准确的最终用户联系电话和邮寄地址。表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4-1-1~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表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4-1-3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所示分别为</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108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项质量检验标准</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108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项技术检查表</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36</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项鉴定估价表</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p>
          <a:p>
            <a:pPr marL="0" marR="0" lvl="0" indent="457200" algn="just" defTabSz="914400" rtl="0" eaLnBrk="1" fontAlgn="auto" latinLnBrk="0" hangingPunct="1">
              <a:lnSpc>
                <a:spcPct val="150000"/>
              </a:lnSpc>
              <a:spcBef>
                <a:spcPts val="60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endParaRPr>
          </a:p>
        </p:txBody>
      </p:sp>
    </p:spTree>
    <p:extLst>
      <p:ext uri="{BB962C8B-B14F-4D97-AF65-F5344CB8AC3E}">
        <p14:creationId xmlns:p14="http://schemas.microsoft.com/office/powerpoint/2010/main" val="381447695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pic>
        <p:nvPicPr>
          <p:cNvPr id="3" name="图片 2">
            <a:extLst>
              <a:ext uri="{FF2B5EF4-FFF2-40B4-BE49-F238E27FC236}">
                <a16:creationId xmlns:a16="http://schemas.microsoft.com/office/drawing/2014/main" id="{A789B75A-EFB7-49F8-824E-C15E101E1360}"/>
              </a:ext>
            </a:extLst>
          </p:cNvPr>
          <p:cNvPicPr>
            <a:picLocks noChangeAspect="1"/>
          </p:cNvPicPr>
          <p:nvPr/>
        </p:nvPicPr>
        <p:blipFill>
          <a:blip r:embed="rId3"/>
          <a:stretch>
            <a:fillRect/>
          </a:stretch>
        </p:blipFill>
        <p:spPr>
          <a:xfrm>
            <a:off x="2210286" y="1390905"/>
            <a:ext cx="7771428" cy="4076190"/>
          </a:xfrm>
          <a:prstGeom prst="rect">
            <a:avLst/>
          </a:prstGeom>
        </p:spPr>
      </p:pic>
    </p:spTree>
    <p:extLst>
      <p:ext uri="{BB962C8B-B14F-4D97-AF65-F5344CB8AC3E}">
        <p14:creationId xmlns:p14="http://schemas.microsoft.com/office/powerpoint/2010/main" val="69193102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pic>
        <p:nvPicPr>
          <p:cNvPr id="4" name="图片 3">
            <a:extLst>
              <a:ext uri="{FF2B5EF4-FFF2-40B4-BE49-F238E27FC236}">
                <a16:creationId xmlns:a16="http://schemas.microsoft.com/office/drawing/2014/main" id="{92D346A0-F19D-4A27-BFCB-0BE459B2E383}"/>
              </a:ext>
            </a:extLst>
          </p:cNvPr>
          <p:cNvPicPr>
            <a:picLocks noChangeAspect="1"/>
          </p:cNvPicPr>
          <p:nvPr/>
        </p:nvPicPr>
        <p:blipFill>
          <a:blip r:embed="rId3"/>
          <a:stretch>
            <a:fillRect/>
          </a:stretch>
        </p:blipFill>
        <p:spPr>
          <a:xfrm>
            <a:off x="1756253" y="845038"/>
            <a:ext cx="4261325" cy="5841512"/>
          </a:xfrm>
          <a:prstGeom prst="rect">
            <a:avLst/>
          </a:prstGeom>
        </p:spPr>
      </p:pic>
      <p:pic>
        <p:nvPicPr>
          <p:cNvPr id="7" name="图片 6">
            <a:extLst>
              <a:ext uri="{FF2B5EF4-FFF2-40B4-BE49-F238E27FC236}">
                <a16:creationId xmlns:a16="http://schemas.microsoft.com/office/drawing/2014/main" id="{1AFF6838-E403-4CF8-B1C1-6BAE693AAE50}"/>
              </a:ext>
            </a:extLst>
          </p:cNvPr>
          <p:cNvPicPr>
            <a:picLocks noChangeAspect="1"/>
          </p:cNvPicPr>
          <p:nvPr/>
        </p:nvPicPr>
        <p:blipFill>
          <a:blip r:embed="rId4"/>
          <a:stretch>
            <a:fillRect/>
          </a:stretch>
        </p:blipFill>
        <p:spPr>
          <a:xfrm>
            <a:off x="6096000" y="843459"/>
            <a:ext cx="4105275" cy="5843091"/>
          </a:xfrm>
          <a:prstGeom prst="rect">
            <a:avLst/>
          </a:prstGeom>
        </p:spPr>
      </p:pic>
    </p:spTree>
    <p:extLst>
      <p:ext uri="{BB962C8B-B14F-4D97-AF65-F5344CB8AC3E}">
        <p14:creationId xmlns:p14="http://schemas.microsoft.com/office/powerpoint/2010/main" val="170136083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pic>
        <p:nvPicPr>
          <p:cNvPr id="3" name="图片 2">
            <a:extLst>
              <a:ext uri="{FF2B5EF4-FFF2-40B4-BE49-F238E27FC236}">
                <a16:creationId xmlns:a16="http://schemas.microsoft.com/office/drawing/2014/main" id="{7FD27501-F776-42D7-90FD-B204D706BD23}"/>
              </a:ext>
            </a:extLst>
          </p:cNvPr>
          <p:cNvPicPr>
            <a:picLocks noChangeAspect="1"/>
          </p:cNvPicPr>
          <p:nvPr/>
        </p:nvPicPr>
        <p:blipFill>
          <a:blip r:embed="rId3"/>
          <a:stretch>
            <a:fillRect/>
          </a:stretch>
        </p:blipFill>
        <p:spPr>
          <a:xfrm>
            <a:off x="1832127" y="816463"/>
            <a:ext cx="4182889" cy="5774837"/>
          </a:xfrm>
          <a:prstGeom prst="rect">
            <a:avLst/>
          </a:prstGeom>
        </p:spPr>
      </p:pic>
      <p:pic>
        <p:nvPicPr>
          <p:cNvPr id="8" name="图片 7">
            <a:extLst>
              <a:ext uri="{FF2B5EF4-FFF2-40B4-BE49-F238E27FC236}">
                <a16:creationId xmlns:a16="http://schemas.microsoft.com/office/drawing/2014/main" id="{08092B41-62D3-44D3-99A5-920E9779026B}"/>
              </a:ext>
            </a:extLst>
          </p:cNvPr>
          <p:cNvPicPr>
            <a:picLocks noChangeAspect="1"/>
          </p:cNvPicPr>
          <p:nvPr/>
        </p:nvPicPr>
        <p:blipFill>
          <a:blip r:embed="rId4"/>
          <a:stretch>
            <a:fillRect/>
          </a:stretch>
        </p:blipFill>
        <p:spPr>
          <a:xfrm>
            <a:off x="6215085" y="816463"/>
            <a:ext cx="4147673" cy="5774837"/>
          </a:xfrm>
          <a:prstGeom prst="rect">
            <a:avLst/>
          </a:prstGeom>
        </p:spPr>
      </p:pic>
    </p:spTree>
    <p:extLst>
      <p:ext uri="{BB962C8B-B14F-4D97-AF65-F5344CB8AC3E}">
        <p14:creationId xmlns:p14="http://schemas.microsoft.com/office/powerpoint/2010/main" val="177021167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pic>
        <p:nvPicPr>
          <p:cNvPr id="4" name="图片 3">
            <a:extLst>
              <a:ext uri="{FF2B5EF4-FFF2-40B4-BE49-F238E27FC236}">
                <a16:creationId xmlns:a16="http://schemas.microsoft.com/office/drawing/2014/main" id="{8296641D-1E1E-434D-9144-9A1283A0F196}"/>
              </a:ext>
            </a:extLst>
          </p:cNvPr>
          <p:cNvPicPr>
            <a:picLocks noChangeAspect="1"/>
          </p:cNvPicPr>
          <p:nvPr/>
        </p:nvPicPr>
        <p:blipFill>
          <a:blip r:embed="rId3"/>
          <a:stretch>
            <a:fillRect/>
          </a:stretch>
        </p:blipFill>
        <p:spPr>
          <a:xfrm>
            <a:off x="1823909" y="847725"/>
            <a:ext cx="4155388" cy="5676900"/>
          </a:xfrm>
          <a:prstGeom prst="rect">
            <a:avLst/>
          </a:prstGeom>
        </p:spPr>
      </p:pic>
      <p:pic>
        <p:nvPicPr>
          <p:cNvPr id="7" name="图片 6">
            <a:extLst>
              <a:ext uri="{FF2B5EF4-FFF2-40B4-BE49-F238E27FC236}">
                <a16:creationId xmlns:a16="http://schemas.microsoft.com/office/drawing/2014/main" id="{95C7499D-2A74-4CBC-8B43-DFFF81A9B18E}"/>
              </a:ext>
            </a:extLst>
          </p:cNvPr>
          <p:cNvPicPr>
            <a:picLocks noChangeAspect="1"/>
          </p:cNvPicPr>
          <p:nvPr/>
        </p:nvPicPr>
        <p:blipFill>
          <a:blip r:embed="rId4"/>
          <a:stretch>
            <a:fillRect/>
          </a:stretch>
        </p:blipFill>
        <p:spPr>
          <a:xfrm>
            <a:off x="6214933" y="941622"/>
            <a:ext cx="4155387" cy="5583004"/>
          </a:xfrm>
          <a:prstGeom prst="rect">
            <a:avLst/>
          </a:prstGeom>
        </p:spPr>
      </p:pic>
    </p:spTree>
    <p:extLst>
      <p:ext uri="{BB962C8B-B14F-4D97-AF65-F5344CB8AC3E}">
        <p14:creationId xmlns:p14="http://schemas.microsoft.com/office/powerpoint/2010/main" val="312918173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A403086-B853-457A-801F-CE23A7669177}"/>
              </a:ext>
            </a:extLst>
          </p:cNvPr>
          <p:cNvPicPr>
            <a:picLocks noChangeAspect="1"/>
          </p:cNvPicPr>
          <p:nvPr/>
        </p:nvPicPr>
        <p:blipFill>
          <a:blip r:embed="rId3"/>
          <a:stretch>
            <a:fillRect/>
          </a:stretch>
        </p:blipFill>
        <p:spPr>
          <a:xfrm>
            <a:off x="1829245" y="723900"/>
            <a:ext cx="4355060" cy="6000750"/>
          </a:xfrm>
          <a:prstGeom prst="rect">
            <a:avLst/>
          </a:prstGeom>
        </p:spPr>
      </p:pic>
      <p:pic>
        <p:nvPicPr>
          <p:cNvPr id="8" name="图片 7">
            <a:extLst>
              <a:ext uri="{FF2B5EF4-FFF2-40B4-BE49-F238E27FC236}">
                <a16:creationId xmlns:a16="http://schemas.microsoft.com/office/drawing/2014/main" id="{E64365FC-03D1-45A1-9594-DE59C48F2083}"/>
              </a:ext>
            </a:extLst>
          </p:cNvPr>
          <p:cNvPicPr>
            <a:picLocks noChangeAspect="1"/>
          </p:cNvPicPr>
          <p:nvPr/>
        </p:nvPicPr>
        <p:blipFill>
          <a:blip r:embed="rId4"/>
          <a:stretch>
            <a:fillRect/>
          </a:stretch>
        </p:blipFill>
        <p:spPr>
          <a:xfrm>
            <a:off x="6348758" y="723900"/>
            <a:ext cx="4210827" cy="6000750"/>
          </a:xfrm>
          <a:prstGeom prst="rect">
            <a:avLst/>
          </a:prstGeom>
        </p:spPr>
      </p:pic>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Tree>
    <p:extLst>
      <p:ext uri="{BB962C8B-B14F-4D97-AF65-F5344CB8AC3E}">
        <p14:creationId xmlns:p14="http://schemas.microsoft.com/office/powerpoint/2010/main" val="258228388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16F4F77-795B-4016-9530-E3EB863A07FC}"/>
              </a:ext>
            </a:extLst>
          </p:cNvPr>
          <p:cNvPicPr>
            <a:picLocks noChangeAspect="1"/>
          </p:cNvPicPr>
          <p:nvPr/>
        </p:nvPicPr>
        <p:blipFill>
          <a:blip r:embed="rId3"/>
          <a:stretch>
            <a:fillRect/>
          </a:stretch>
        </p:blipFill>
        <p:spPr>
          <a:xfrm>
            <a:off x="4059322" y="845038"/>
            <a:ext cx="4073355" cy="5810250"/>
          </a:xfrm>
          <a:prstGeom prst="rect">
            <a:avLst/>
          </a:prstGeom>
        </p:spPr>
      </p:pic>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Tree>
    <p:extLst>
      <p:ext uri="{BB962C8B-B14F-4D97-AF65-F5344CB8AC3E}">
        <p14:creationId xmlns:p14="http://schemas.microsoft.com/office/powerpoint/2010/main" val="293980914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576758"/>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2.</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二手车交易的特殊性</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20" y="2091925"/>
            <a:ext cx="9724080" cy="3521285"/>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二手车的交易是汽车交易的一种，具有汽车交易的共同特点，但同时又有别于新车的交易，主要有以下特点。</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技术性和专业性：汽车商品是经过复杂加工而成的产品，包含着丰富的技术内容。这点新车旧车都是一样的。旧车的技术状况差异很大，从事旧车交易的人员对汽车性能的各种检查检测方法、故障现象、故障原因以及维修工艺和费用都要有较深的了解，还要熟悉二手车交易的相关法律法规和交易程序，所以技术性和专业性都很强。</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）交易技巧要高：二手车虽然有时有评估值，但只是作为交易的参考价，而不是指导价，价格弹性大，销售人员有很大的发挥空间，销售技巧对公司赢利有很大影响。</a:t>
            </a:r>
          </a:p>
        </p:txBody>
      </p:sp>
    </p:spTree>
    <p:extLst>
      <p:ext uri="{BB962C8B-B14F-4D97-AF65-F5344CB8AC3E}">
        <p14:creationId xmlns:p14="http://schemas.microsoft.com/office/powerpoint/2010/main" val="353345090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919658"/>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2.</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认证车源要求</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20" y="2444201"/>
            <a:ext cx="9724080" cy="2921121"/>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）车龄：车辆首次上牌日起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年以内。</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）行驶里程：小于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8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万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km</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）车辆用途：非营运车辆（营运车辆包括出租、租赁等）。</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）非事故车，不涉及法律纠纷的车辆。</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）未经东风悦达起亚同意对车辆改装后造成车辆底盘、动力总成等重要部件的技术参数严重改变的车辆或保养维修历史记录与实际里程表读数严重不符的车辆均不符合要求。</a:t>
            </a:r>
          </a:p>
        </p:txBody>
      </p:sp>
    </p:spTree>
    <p:extLst>
      <p:ext uri="{BB962C8B-B14F-4D97-AF65-F5344CB8AC3E}">
        <p14:creationId xmlns:p14="http://schemas.microsoft.com/office/powerpoint/2010/main" val="26920771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919658"/>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3.</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申请认证文件</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20" y="2444201"/>
            <a:ext cx="9724080" cy="1936236"/>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36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项鉴定估价表。</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）车辆行驶证或登记证。</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108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项技术检查表。</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）车辆正斜方数码全身和里程表显示的实际公里数的彩色数码照片各一张。</a:t>
            </a:r>
          </a:p>
        </p:txBody>
      </p:sp>
    </p:spTree>
    <p:extLst>
      <p:ext uri="{BB962C8B-B14F-4D97-AF65-F5344CB8AC3E}">
        <p14:creationId xmlns:p14="http://schemas.microsoft.com/office/powerpoint/2010/main" val="297187819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586283"/>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4.</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车辆认证申请方式</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20" y="2531491"/>
            <a:ext cx="9724080" cy="45890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经销商申请认证文件用扫描仪扫描或数码照片拍摄后，通过电子邮件发往东风悦达起亚。</a:t>
            </a:r>
          </a:p>
        </p:txBody>
      </p:sp>
      <p:sp>
        <p:nvSpPr>
          <p:cNvPr id="7" name="文本框 6">
            <a:extLst>
              <a:ext uri="{FF2B5EF4-FFF2-40B4-BE49-F238E27FC236}">
                <a16:creationId xmlns:a16="http://schemas.microsoft.com/office/drawing/2014/main" id="{D7BFAAE4-FBE4-46D4-AE90-0B6EBD258821}"/>
              </a:ext>
            </a:extLst>
          </p:cNvPr>
          <p:cNvSpPr txBox="1"/>
          <p:nvPr/>
        </p:nvSpPr>
        <p:spPr>
          <a:xfrm>
            <a:off x="1248720" y="2073993"/>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）申请认证</a:t>
            </a:r>
          </a:p>
        </p:txBody>
      </p:sp>
      <p:sp>
        <p:nvSpPr>
          <p:cNvPr id="8" name="文本框 7">
            <a:extLst>
              <a:ext uri="{FF2B5EF4-FFF2-40B4-BE49-F238E27FC236}">
                <a16:creationId xmlns:a16="http://schemas.microsoft.com/office/drawing/2014/main" id="{F5FEB5EE-7152-4EC5-9CEE-4944954738BD}"/>
              </a:ext>
            </a:extLst>
          </p:cNvPr>
          <p:cNvSpPr txBox="1"/>
          <p:nvPr/>
        </p:nvSpPr>
        <p:spPr>
          <a:xfrm>
            <a:off x="1248720" y="3564384"/>
            <a:ext cx="9724080" cy="1366849"/>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）东风悦达起亚收到申请后对文件审批。</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）如东风悦达起亚同意认证，将以电子邮件形式告知经销商审批结果，包含申请认证车辆的二手车质量认证号，即二手车质量认证书编号。</a:t>
            </a:r>
          </a:p>
        </p:txBody>
      </p:sp>
      <p:sp>
        <p:nvSpPr>
          <p:cNvPr id="9" name="文本框 8">
            <a:extLst>
              <a:ext uri="{FF2B5EF4-FFF2-40B4-BE49-F238E27FC236}">
                <a16:creationId xmlns:a16="http://schemas.microsoft.com/office/drawing/2014/main" id="{F0765144-36AE-42A2-A330-8E835794D338}"/>
              </a:ext>
            </a:extLst>
          </p:cNvPr>
          <p:cNvSpPr txBox="1"/>
          <p:nvPr/>
        </p:nvSpPr>
        <p:spPr>
          <a:xfrm>
            <a:off x="1248720" y="3106886"/>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）东风悦达起亚审批认证申请</a:t>
            </a:r>
          </a:p>
        </p:txBody>
      </p:sp>
    </p:spTree>
    <p:extLst>
      <p:ext uri="{BB962C8B-B14F-4D97-AF65-F5344CB8AC3E}">
        <p14:creationId xmlns:p14="http://schemas.microsoft.com/office/powerpoint/2010/main" val="28386584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1670606"/>
            <a:ext cx="9724080" cy="45890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）经销商负责打印二手车质量认证书（图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4-1-7</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p>
        </p:txBody>
      </p:sp>
      <p:sp>
        <p:nvSpPr>
          <p:cNvPr id="7" name="文本框 6">
            <a:extLst>
              <a:ext uri="{FF2B5EF4-FFF2-40B4-BE49-F238E27FC236}">
                <a16:creationId xmlns:a16="http://schemas.microsoft.com/office/drawing/2014/main" id="{D7BFAAE4-FBE4-46D4-AE90-0B6EBD258821}"/>
              </a:ext>
            </a:extLst>
          </p:cNvPr>
          <p:cNvSpPr txBox="1"/>
          <p:nvPr/>
        </p:nvSpPr>
        <p:spPr>
          <a:xfrm>
            <a:off x="1248720" y="1213108"/>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）二手车质量认证书打印</a:t>
            </a:r>
          </a:p>
        </p:txBody>
      </p:sp>
      <p:pic>
        <p:nvPicPr>
          <p:cNvPr id="3" name="图片 2">
            <a:extLst>
              <a:ext uri="{FF2B5EF4-FFF2-40B4-BE49-F238E27FC236}">
                <a16:creationId xmlns:a16="http://schemas.microsoft.com/office/drawing/2014/main" id="{B9F9576A-91BA-4542-AF7B-21B1B93A5BA1}"/>
              </a:ext>
            </a:extLst>
          </p:cNvPr>
          <p:cNvPicPr>
            <a:picLocks noChangeAspect="1"/>
          </p:cNvPicPr>
          <p:nvPr/>
        </p:nvPicPr>
        <p:blipFill>
          <a:blip r:embed="rId3"/>
          <a:stretch>
            <a:fillRect/>
          </a:stretch>
        </p:blipFill>
        <p:spPr>
          <a:xfrm>
            <a:off x="3276952" y="2128104"/>
            <a:ext cx="5638095" cy="2742857"/>
          </a:xfrm>
          <a:prstGeom prst="rect">
            <a:avLst/>
          </a:prstGeom>
        </p:spPr>
      </p:pic>
      <p:sp>
        <p:nvSpPr>
          <p:cNvPr id="13" name="文本框 12">
            <a:extLst>
              <a:ext uri="{FF2B5EF4-FFF2-40B4-BE49-F238E27FC236}">
                <a16:creationId xmlns:a16="http://schemas.microsoft.com/office/drawing/2014/main" id="{B273A367-1CA7-4798-93DE-1A04860959E2}"/>
              </a:ext>
            </a:extLst>
          </p:cNvPr>
          <p:cNvSpPr txBox="1"/>
          <p:nvPr/>
        </p:nvSpPr>
        <p:spPr>
          <a:xfrm>
            <a:off x="1248720" y="4861481"/>
            <a:ext cx="9724080" cy="874407"/>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）经销商将认证车辆的二手车质量认证号和相关信息输入东风悦达起亚提供的打印模板，打印出二手车质量认证书。</a:t>
            </a:r>
          </a:p>
        </p:txBody>
      </p:sp>
    </p:spTree>
    <p:extLst>
      <p:ext uri="{BB962C8B-B14F-4D97-AF65-F5344CB8AC3E}">
        <p14:creationId xmlns:p14="http://schemas.microsoft.com/office/powerpoint/2010/main" val="346899537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586283"/>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5.</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二手车认证管理规定</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20" y="2256546"/>
            <a:ext cx="9724080" cy="2613344"/>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）经销商必须严格保证二手车认证和销售时的公里数相差不超过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100km</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，并确保认证二手车的质量在销售时车辆状况一致。</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经销商在未获得东风悦达起亚的审批结果（即回复二手车质量认证号）前，必须保证申请认证车辆还在经销商处，为了不影响二手车销售，申请认证期间允许经该二手车经销商进行销售，但如该车辆因虚假认证等原因发生严重索赔事件，东风悦达起亚将视具体情况实施不同程度惩罚，东风悦达起亚也将不定期到经销商处检查认证车辆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108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项技术检查情况。</a:t>
            </a:r>
          </a:p>
        </p:txBody>
      </p:sp>
    </p:spTree>
    <p:extLst>
      <p:ext uri="{BB962C8B-B14F-4D97-AF65-F5344CB8AC3E}">
        <p14:creationId xmlns:p14="http://schemas.microsoft.com/office/powerpoint/2010/main" val="134358777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2256546"/>
            <a:ext cx="9724080" cy="2274790"/>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）二手车质量认证号具有唯一性，未经东风悦达起亚书面同意不得改动和取消。</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）车辆申请认证前，经销商应确认该车的</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用户手册</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在车上；如遗失要通过维修站订购“二手车质量认证书”正本随车交于客户，经销商应复印存档。</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）经销商应妥善保管未使用的二手车质量认证书；认证书如少于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张，应及时与东风悦达起亚联系增发。</a:t>
            </a:r>
          </a:p>
        </p:txBody>
      </p:sp>
    </p:spTree>
    <p:extLst>
      <p:ext uri="{BB962C8B-B14F-4D97-AF65-F5344CB8AC3E}">
        <p14:creationId xmlns:p14="http://schemas.microsoft.com/office/powerpoint/2010/main" val="424710044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919658"/>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1.</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二手车质量担保的意义</a:t>
              </a:r>
            </a:p>
          </p:txBody>
        </p:sp>
      </p:grpSp>
      <p:sp>
        <p:nvSpPr>
          <p:cNvPr id="22" name="圆角矩形 55">
            <a:extLst>
              <a:ext uri="{FF2B5EF4-FFF2-40B4-BE49-F238E27FC236}">
                <a16:creationId xmlns:a16="http://schemas.microsoft.com/office/drawing/2014/main" id="{18A8DD32-8A98-4843-BB1D-84F2AC0EBF61}"/>
              </a:ext>
            </a:extLst>
          </p:cNvPr>
          <p:cNvSpPr/>
          <p:nvPr/>
        </p:nvSpPr>
        <p:spPr>
          <a:xfrm>
            <a:off x="523940" y="1286084"/>
            <a:ext cx="4562410" cy="432792"/>
          </a:xfrm>
          <a:prstGeom prst="round2DiagRect">
            <a:avLst>
              <a:gd name="adj1" fmla="val 50000"/>
              <a:gd name="adj2" fmla="val 0"/>
            </a:avLst>
          </a:prstGeom>
          <a:gradFill>
            <a:gsLst>
              <a:gs pos="0">
                <a:srgbClr val="0F71E9"/>
              </a:gs>
              <a:gs pos="100000">
                <a:srgbClr val="04449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spAutoFit/>
          </a:bodyPr>
          <a:lstStyle/>
          <a:p>
            <a:pPr algn="ctr"/>
            <a:r>
              <a:rPr kumimoji="0" lang="en-US" altLang="zh-CN" sz="2000" b="1" i="0" u="none" strike="noStrike" kern="1200" cap="none" spc="0" normalizeH="0" baseline="0" noProof="0">
                <a:ln>
                  <a:noFill/>
                </a:ln>
                <a:solidFill>
                  <a:schemeClr val="bg1"/>
                </a:solidFill>
                <a:effectLst/>
                <a:uLnTx/>
                <a:uFillTx/>
                <a:latin typeface="微软雅黑"/>
                <a:ea typeface="微软雅黑"/>
                <a:cs typeface="+mn-cs"/>
              </a:rPr>
              <a:t>4.1.4</a:t>
            </a:r>
            <a:r>
              <a:rPr kumimoji="0" lang="zh-CN" altLang="en-US" sz="2000" b="1" i="0" u="none" strike="noStrike" kern="1200" cap="none" spc="0" normalizeH="0" baseline="0" noProof="0">
                <a:ln>
                  <a:noFill/>
                </a:ln>
                <a:solidFill>
                  <a:schemeClr val="bg1"/>
                </a:solidFill>
                <a:effectLst/>
                <a:uLnTx/>
                <a:uFillTx/>
                <a:latin typeface="微软雅黑"/>
                <a:ea typeface="微软雅黑"/>
                <a:cs typeface="+mn-cs"/>
              </a:rPr>
              <a:t>　二手车的质量担保与索赔 </a:t>
            </a:r>
            <a:endParaRPr lang="zh-CN" altLang="en-US" sz="2000">
              <a:solidFill>
                <a:schemeClr val="bg1"/>
              </a:solidFill>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2853925"/>
            <a:ext cx="9714555" cy="1782347"/>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消费者（包括现实的和潜在的）最难以把握的也最担心的就是车辆的技术状况，尤其是各种故障在短时间内连连发生，使消费者对二手车的质量可靠性心存疑虑。因此，消费者普遍希望二手车销售商能提供质量担保。</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为二手车消费者提供质量担保，是销售商保护消费者权益的具体体现，也是一种社会责任。</a:t>
            </a: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2394709"/>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）保护消费者权益</a:t>
            </a:r>
          </a:p>
        </p:txBody>
      </p:sp>
    </p:spTree>
    <p:extLst>
      <p:ext uri="{BB962C8B-B14F-4D97-AF65-F5344CB8AC3E}">
        <p14:creationId xmlns:p14="http://schemas.microsoft.com/office/powerpoint/2010/main" val="6827139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2063350"/>
            <a:ext cx="9714555" cy="3936783"/>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随着社会的发展和人们生活水平的提高，二手车交易也日益兴旺。但二手车青睐者的购车热情往往被对车况难以把握的畏惧心理所阻碍。实行二手车质量担保可以从根本上消除这种畏惧心理，从而激发这些潜在的购买力。这样既规范了行业的交易行为，又促进了市场的发展，是个一举多得的措施。</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indent="457200" algn="just">
              <a:lnSpc>
                <a:spcPct val="150000"/>
              </a:lnSpc>
              <a:spcBef>
                <a:spcPts val="600"/>
              </a:spcBef>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的质量担保是二手车行业规范发展的一个重要内涵。量的发展要与质的规范同步提升。行业的发展对二手车经营企业提出了更高的要求，在鼓励、扶持那些诚实守信、规范运作的经营企业的同时，行业管理部门还将规范、监督和约束那些不讲信誉、不讲服务的销售行为，逐步净化二手车的消费环境，提升行业的社会形象。</a:t>
            </a:r>
          </a:p>
          <a:p>
            <a:pPr marL="0" marR="0" lvl="0" indent="457200" algn="just" defTabSz="914400" rtl="0" eaLnBrk="1" fontAlgn="auto" latinLnBrk="0" hangingPunct="1">
              <a:lnSpc>
                <a:spcPct val="150000"/>
              </a:lnSpc>
              <a:spcBef>
                <a:spcPts val="600"/>
              </a:spcBef>
              <a:spcAft>
                <a:spcPts val="0"/>
              </a:spcAft>
              <a:buClrTx/>
              <a:buSzTx/>
              <a:buFontTx/>
              <a:buNone/>
              <a:tabLst/>
              <a:defRPr/>
            </a:pP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1604134"/>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）促进二手车行业的规范发展</a:t>
            </a:r>
          </a:p>
        </p:txBody>
      </p:sp>
    </p:spTree>
    <p:extLst>
      <p:ext uri="{BB962C8B-B14F-4D97-AF65-F5344CB8AC3E}">
        <p14:creationId xmlns:p14="http://schemas.microsoft.com/office/powerpoint/2010/main" val="20785843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2320525"/>
            <a:ext cx="9714555" cy="2274790"/>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）二手车交易是一个与服务密切相关的经营行为。就二手车的质量范畴而言，如实展示并介绍车辆的客观现状、存在的缺陷。</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）销售商向购车者做出质量担保承诺，让购车者买放心车。前者是销售商诚信的体现，当然对购车者也有一定的车辆专业知识要求。后者则是销售商信誉的保证，对销售商的要求更高。</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1861309"/>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）有利于经营品牌的创立</a:t>
            </a:r>
          </a:p>
        </p:txBody>
      </p:sp>
    </p:spTree>
    <p:extLst>
      <p:ext uri="{BB962C8B-B14F-4D97-AF65-F5344CB8AC3E}">
        <p14:creationId xmlns:p14="http://schemas.microsoft.com/office/powerpoint/2010/main" val="412483324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2415775"/>
            <a:ext cx="9714555" cy="2274790"/>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在二手车交易中，通常采用到有形市场现场看车的方式来确定车辆状况。这种方式对买卖双方均耗时、费力、效率低，是一种较原始的方式。随着社会车辆的逐渐增多，二手车交易的日趋活跃，这种低效率的交易方式对提高交易量的制约影响将日益突现。</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致力于交易方式的拓展将是一个现实的课题，如开展网上交易形式等，将有形市场与无形市场相结合，以利于日后的集中交易模式的形成。</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1880359"/>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）有利于开辟新的交易方式</a:t>
            </a:r>
          </a:p>
        </p:txBody>
      </p:sp>
    </p:spTree>
    <p:extLst>
      <p:ext uri="{BB962C8B-B14F-4D97-AF65-F5344CB8AC3E}">
        <p14:creationId xmlns:p14="http://schemas.microsoft.com/office/powerpoint/2010/main" val="31335804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576758"/>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3.</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二手车交易的类型</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20" y="2091925"/>
            <a:ext cx="9724080" cy="874407"/>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依据交易双方的行为和参与程度的差异可以分为二手车的收购、销售、寄售、代购、代售、租赁、经销、经纪、拍卖、鉴定评估、直接交易（转让）、置换、让与等。</a:t>
            </a:r>
          </a:p>
        </p:txBody>
      </p:sp>
    </p:spTree>
    <p:extLst>
      <p:ext uri="{BB962C8B-B14F-4D97-AF65-F5344CB8AC3E}">
        <p14:creationId xmlns:p14="http://schemas.microsoft.com/office/powerpoint/2010/main" val="31046095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2415775"/>
            <a:ext cx="9714555" cy="2197846"/>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尽管近两年有些银行开展了二手车的消费贷款，但从总体来看，此项业务开展得并不顺利，原因之一是银行对车辆质量状况把握不了。于是，纷纷抬高贷款门槛或干脆暂停此项业务。但也有不少消费者中希望能得到银行贷款，以解决一时的手头拮据问题。因此，实行二手车质量担保既解除了银行的后顾之忧，又可帮助消费者实现购车愿望，可起到一石多鸟之效果；尤其是</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汽车金融公司管理办法</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的出台，对二手车的消费信贷也将起到推动作用。</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1880359"/>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）有利于二手车消费信贷</a:t>
            </a:r>
          </a:p>
        </p:txBody>
      </p:sp>
    </p:spTree>
    <p:extLst>
      <p:ext uri="{BB962C8B-B14F-4D97-AF65-F5344CB8AC3E}">
        <p14:creationId xmlns:p14="http://schemas.microsoft.com/office/powerpoint/2010/main" val="330867145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919658"/>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2.</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待售二手车基本技术条件</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19" y="2853925"/>
            <a:ext cx="9714555" cy="1859292"/>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）车辆外表无油渍，无泥土。</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）发动机室内无污垢，水箱、冷凝器外表无积土，发动机各部件应达到“铁见黑，铜见黄，钼见白”的程度。车架号和发动机号应清晰可辨。</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）驾驶室、后备厢内清洁无杂物。</a:t>
            </a: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2394709"/>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）车辆清洁</a:t>
            </a:r>
          </a:p>
        </p:txBody>
      </p:sp>
    </p:spTree>
    <p:extLst>
      <p:ext uri="{BB962C8B-B14F-4D97-AF65-F5344CB8AC3E}">
        <p14:creationId xmlns:p14="http://schemas.microsoft.com/office/powerpoint/2010/main" val="20940508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1882375"/>
            <a:ext cx="9714555" cy="4244560"/>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）车身饰条饰板应齐全，门窗防水防尘橡胶条应齐全有效。</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）前后保险杠，前后车牌、轮盖、消声器等应安装牢固，不松旷。</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）车门启闭自如无碰剐，门锁、后备厢锁、油箱盖锁、门销应齐全有效。</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）车身玻璃、后视镜应完整清晰不耀眼，门窗玻璃升降平顺无卡滞。</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）车身外表应无大于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100~200cm2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的凹陷变形，烂穿面积总和不大于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50~100cm2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（客车取上限，卡车取下限）。</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6</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）轿车车身面漆应无明显色差，露底划痕总长不大于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50cm</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，面漆脱落或起泡面积总和不大于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100cm2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7</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）车体周正，对称高度差小于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4cm</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。前纵梁应无明显的弯曲、折皱变形。</a:t>
            </a: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1423159"/>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）车身</a:t>
            </a:r>
          </a:p>
        </p:txBody>
      </p:sp>
    </p:spTree>
    <p:extLst>
      <p:ext uri="{BB962C8B-B14F-4D97-AF65-F5344CB8AC3E}">
        <p14:creationId xmlns:p14="http://schemas.microsoft.com/office/powerpoint/2010/main" val="230738519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1882375"/>
            <a:ext cx="9714555" cy="3906006"/>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）发动机各种罩、盖、皮带、管件等附件应齐全有效，机脚安装牢固。</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）发动机应无点滴状漏油、漏水及漏电、漏气（俗称“四漏”）现象。</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）发动机应能在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次内依靠起动机顺利起动。各缸均能正常工作，不得缺缸。</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）各缸汽缸压力不小于原厂标准的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75%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）发动机在各种状况下，应无明显异响。</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6</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）怠速时应无放炮或回火，怠速运转应平稳，转速差不应高于原厂标准的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7</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）润滑油、冷却液（冬天应为防冻液）液面应达规定限度。</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8</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）废气排放符合要求。</a:t>
            </a: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1423159"/>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）发动机</a:t>
            </a:r>
          </a:p>
        </p:txBody>
      </p:sp>
    </p:spTree>
    <p:extLst>
      <p:ext uri="{BB962C8B-B14F-4D97-AF65-F5344CB8AC3E}">
        <p14:creationId xmlns:p14="http://schemas.microsoft.com/office/powerpoint/2010/main" val="240599823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2672950"/>
            <a:ext cx="9714555" cy="1936236"/>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）转向盘的自由转动量≤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10°</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，转动时无卡阻现象。</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）横、直拉杆球销无裂纹、无明显松旷，连接牢固，锁止有效。</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）转向助力泵运转正常无异响，助力泵油无滴漏，液面正常。</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）路试中，各速度段应无方向摆振及明显跑偏。</a:t>
            </a: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2213734"/>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）转向系</a:t>
            </a:r>
          </a:p>
        </p:txBody>
      </p:sp>
    </p:spTree>
    <p:extLst>
      <p:ext uri="{BB962C8B-B14F-4D97-AF65-F5344CB8AC3E}">
        <p14:creationId xmlns:p14="http://schemas.microsoft.com/office/powerpoint/2010/main" val="302242191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1834750"/>
            <a:ext cx="9714555" cy="3752117"/>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）制动总泵、分泵以及管接头连接处应无明显滑油，制动液面正常。严禁采用不同牌号的制动液添加补充。</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）真空助力泵能工作正常，真空管连接良好不漏气。</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）制动蹄片间隙应符合原厂要求，回位应迅速，无明显胀鼓夹盘现象。</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）路试方法检验制动减速度和制动稳定性应符合要求。</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）驻车制动的最大效能应产生在全行程的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3/4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以内。车辆空载时，在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20%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的坡道上采用驻车制动时，</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5min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内车辆不应发生溜坡，或在发生最大驻车制动效能时，车辆挂二挡不能起步。</a:t>
            </a: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1375534"/>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）制动系</a:t>
            </a:r>
          </a:p>
        </p:txBody>
      </p:sp>
    </p:spTree>
    <p:extLst>
      <p:ext uri="{BB962C8B-B14F-4D97-AF65-F5344CB8AC3E}">
        <p14:creationId xmlns:p14="http://schemas.microsoft.com/office/powerpoint/2010/main" val="158530351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1834750"/>
            <a:ext cx="9714555" cy="3259675"/>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）离合器应结合平稳，分离彻底，起步时无异响、抖动和打滑现象。离合器踏板的自由行程和工作高度应符合要求。</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）离合器总泵、分泵以及管路连接处应无点滴状漏油现象，液面高度符合要求。</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）手动变速器应挡位清晰，路试时应无异响，不跳挡，不乱挡。</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）自动变速器应挡位显示准确，无明显漏油现象，油液高度符合要求。车辆挂挡后应有起步蠕动感。路试时换挡平顺，无明显冲击。</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）传动轴应连接牢固，十字节无明显松旷。路试中，左右打足方向，球笼应无异响。</a:t>
            </a: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1375534"/>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6</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）传动系</a:t>
            </a:r>
          </a:p>
        </p:txBody>
      </p:sp>
    </p:spTree>
    <p:extLst>
      <p:ext uri="{BB962C8B-B14F-4D97-AF65-F5344CB8AC3E}">
        <p14:creationId xmlns:p14="http://schemas.microsoft.com/office/powerpoint/2010/main" val="216200076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1834750"/>
            <a:ext cx="9714555" cy="3829062"/>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）轮胎螺丝紧固，轮胎气压符合要求。</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）轮胎花纹深度：轿车≥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1.6mm</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，其他车前轮≥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3.2mm</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。轮胎上不得有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25mm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以上的割伤，帘布层不外露。</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）两前轮应配置同品牌、同型号、同花纹、花纹深度相近的轮胎。</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）轮胎应无异常偏磨，前束符合原厂要求。</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）减震器应无明显松旷、滑油现象，减震弹簧或钢板完好。</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6</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）托架及球销等连接牢固，不松旷。</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7</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）两边前后轴距离差≤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5mm</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1375534"/>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7</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）行驶系</a:t>
            </a:r>
          </a:p>
        </p:txBody>
      </p:sp>
    </p:spTree>
    <p:extLst>
      <p:ext uri="{BB962C8B-B14F-4D97-AF65-F5344CB8AC3E}">
        <p14:creationId xmlns:p14="http://schemas.microsoft.com/office/powerpoint/2010/main" val="125208606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2206225"/>
            <a:ext cx="9714555" cy="2767232"/>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）各种灯光应完好，能正常工作并安装牢固。</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）刮水器、喇叭工作正常。</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）车速表、里程表、发动机转速表、水温表、汽油表等仪表工作正常。机油灯、充电灯、水温灯等状态指示灯应工作正常。</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ABS</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（制动防抱死系统）、</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SRS</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（安全气囊系统），发动机故障指示灯等在打开点火开关时应显亮，经数秒钟（或发动机起动）自检后自动熄灭。</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）电线不裸露，电路静态漏电量＜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15mA</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1747009"/>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8</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）电系、仪表</a:t>
            </a:r>
          </a:p>
        </p:txBody>
      </p:sp>
    </p:spTree>
    <p:extLst>
      <p:ext uri="{BB962C8B-B14F-4D97-AF65-F5344CB8AC3E}">
        <p14:creationId xmlns:p14="http://schemas.microsoft.com/office/powerpoint/2010/main" val="264344726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2596750"/>
            <a:ext cx="9714555" cy="1859292"/>
          </a:xfrm>
          <a:prstGeom prst="rect">
            <a:avLst/>
          </a:prstGeom>
          <a:noFill/>
        </p:spPr>
        <p:txBody>
          <a:bodyPr wrap="square">
            <a:spAutoFit/>
          </a:bodyPr>
          <a:lstStyle/>
          <a:p>
            <a:pPr marR="0" lvl="0" indent="36195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）备有完好备胎、千斤顶和轮胎螺丝扳手。</a:t>
            </a:r>
          </a:p>
          <a:p>
            <a:pPr marR="0" lvl="0" indent="36195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）备有有效灭火器。</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对于汽车品牌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4S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店的二手车质量认证，另有各自的标准，如上海通用二手车，需进行七大类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106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项测试，才能得到上海通用汽车的认证，成为可以销售的二手车。</a:t>
            </a: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2042284"/>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9</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）备件</a:t>
            </a:r>
          </a:p>
        </p:txBody>
      </p:sp>
    </p:spTree>
    <p:extLst>
      <p:ext uri="{BB962C8B-B14F-4D97-AF65-F5344CB8AC3E}">
        <p14:creationId xmlns:p14="http://schemas.microsoft.com/office/powerpoint/2010/main" val="369338185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576758"/>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4.</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二手车交易的流程</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20" y="2091925"/>
            <a:ext cx="9724080" cy="45890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二手车交易基本流程如图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4-1-1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所示。</a:t>
            </a:r>
          </a:p>
        </p:txBody>
      </p:sp>
      <p:pic>
        <p:nvPicPr>
          <p:cNvPr id="3" name="图片 2">
            <a:extLst>
              <a:ext uri="{FF2B5EF4-FFF2-40B4-BE49-F238E27FC236}">
                <a16:creationId xmlns:a16="http://schemas.microsoft.com/office/drawing/2014/main" id="{4279CCDF-2486-4581-9862-F1C69843C9E6}"/>
              </a:ext>
            </a:extLst>
          </p:cNvPr>
          <p:cNvPicPr>
            <a:picLocks noChangeAspect="1"/>
          </p:cNvPicPr>
          <p:nvPr/>
        </p:nvPicPr>
        <p:blipFill>
          <a:blip r:embed="rId3"/>
          <a:stretch>
            <a:fillRect/>
          </a:stretch>
        </p:blipFill>
        <p:spPr>
          <a:xfrm>
            <a:off x="3300762" y="2708588"/>
            <a:ext cx="5590476" cy="2190476"/>
          </a:xfrm>
          <a:prstGeom prst="rect">
            <a:avLst/>
          </a:prstGeom>
        </p:spPr>
      </p:pic>
    </p:spTree>
    <p:extLst>
      <p:ext uri="{BB962C8B-B14F-4D97-AF65-F5344CB8AC3E}">
        <p14:creationId xmlns:p14="http://schemas.microsoft.com/office/powerpoint/2010/main" val="200991063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919658"/>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3.</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二手车质量担保的基础工作</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19" y="2464742"/>
            <a:ext cx="9714555" cy="242867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）售前车辆检测</a:t>
            </a:r>
            <a:r>
              <a:rPr lang="zh-CN" altLang="en-US">
                <a:solidFill>
                  <a:prstClr val="black">
                    <a:lumMod val="75000"/>
                    <a:lumOff val="25000"/>
                  </a:prstClr>
                </a:solidFill>
                <a:latin typeface="+mn-ea"/>
              </a:rPr>
              <a:t>。</a:t>
            </a:r>
            <a:endParaRPr lang="en-US" altLang="zh-CN">
              <a:solidFill>
                <a:prstClr val="black">
                  <a:lumMod val="75000"/>
                  <a:lumOff val="25000"/>
                </a:prstClr>
              </a:solidFill>
              <a:latin typeface="+mn-ea"/>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）先行维修。</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）客观展示，如实介绍</a:t>
            </a:r>
            <a:r>
              <a:rPr lang="zh-CN" altLang="en-US">
                <a:solidFill>
                  <a:prstClr val="black">
                    <a:lumMod val="75000"/>
                    <a:lumOff val="25000"/>
                  </a:prstClr>
                </a:solidFill>
                <a:latin typeface="+mn-ea"/>
              </a:rPr>
              <a:t>。</a:t>
            </a:r>
            <a:endParaRPr lang="en-US" altLang="zh-CN">
              <a:solidFill>
                <a:prstClr val="black">
                  <a:lumMod val="75000"/>
                  <a:lumOff val="25000"/>
                </a:prstClr>
              </a:solidFill>
              <a:latin typeface="+mn-ea"/>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）公示、告知制度。</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）报送统计资料，配合行业管理</a:t>
            </a:r>
            <a:r>
              <a:rPr lang="zh-CN" altLang="en-US">
                <a:solidFill>
                  <a:prstClr val="black">
                    <a:lumMod val="75000"/>
                    <a:lumOff val="25000"/>
                  </a:prstClr>
                </a:solidFill>
                <a:latin typeface="+mn-ea"/>
              </a:rPr>
              <a:t>。</a:t>
            </a:r>
            <a:endPar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endParaRPr>
          </a:p>
        </p:txBody>
      </p:sp>
    </p:spTree>
    <p:extLst>
      <p:ext uri="{BB962C8B-B14F-4D97-AF65-F5344CB8AC3E}">
        <p14:creationId xmlns:p14="http://schemas.microsoft.com/office/powerpoint/2010/main" val="41281802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919658"/>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4.</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二手车质量担保的适用范围</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19" y="2464742"/>
            <a:ext cx="9714555" cy="1705403"/>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的质量担保既可参照新车质量担保，但又绝对不同于新车质量担保。就行业的发展情况而言，目前不可能制定一套适合所有车型的比较全面的整车质量担保标准。但作为基本要求，提出有条件、有范围地进行有限的质量担保是切实可行的。各企业可根据自身特点等，在基本要求的基础上，再进行有选择的扩充担保，形成企业的经营特色。</a:t>
            </a:r>
          </a:p>
        </p:txBody>
      </p:sp>
    </p:spTree>
    <p:extLst>
      <p:ext uri="{BB962C8B-B14F-4D97-AF65-F5344CB8AC3E}">
        <p14:creationId xmlns:p14="http://schemas.microsoft.com/office/powerpoint/2010/main" val="392259602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1902767"/>
            <a:ext cx="9714555" cy="874407"/>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以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年以内或已行驶里程在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8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万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km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以内（两项应同时满足）的非营运性车辆为对象。出租车、租赁车、专业货运车辆、特种机械车辆等暂不列入担保范围。</a:t>
            </a:r>
          </a:p>
        </p:txBody>
      </p:sp>
      <p:sp>
        <p:nvSpPr>
          <p:cNvPr id="7" name="文本框 6">
            <a:extLst>
              <a:ext uri="{FF2B5EF4-FFF2-40B4-BE49-F238E27FC236}">
                <a16:creationId xmlns:a16="http://schemas.microsoft.com/office/drawing/2014/main" id="{9047ECDA-8F63-4499-9BAB-5773AC6408E8}"/>
              </a:ext>
            </a:extLst>
          </p:cNvPr>
          <p:cNvSpPr txBox="1"/>
          <p:nvPr/>
        </p:nvSpPr>
        <p:spPr>
          <a:xfrm>
            <a:off x="1248720" y="1445269"/>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）适用对象</a:t>
            </a:r>
          </a:p>
        </p:txBody>
      </p:sp>
      <p:sp>
        <p:nvSpPr>
          <p:cNvPr id="8" name="文本框 7">
            <a:extLst>
              <a:ext uri="{FF2B5EF4-FFF2-40B4-BE49-F238E27FC236}">
                <a16:creationId xmlns:a16="http://schemas.microsoft.com/office/drawing/2014/main" id="{8BC95D76-E6E2-4023-9253-F8CF5D3D8482}"/>
              </a:ext>
            </a:extLst>
          </p:cNvPr>
          <p:cNvSpPr txBox="1"/>
          <p:nvPr/>
        </p:nvSpPr>
        <p:spPr>
          <a:xfrm>
            <a:off x="1248719" y="3343275"/>
            <a:ext cx="9714555" cy="45890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可对交易量大、交易频次高、维修方便、维修成本较低的品牌车型进行担保。</a:t>
            </a:r>
          </a:p>
        </p:txBody>
      </p:sp>
      <p:sp>
        <p:nvSpPr>
          <p:cNvPr id="9" name="文本框 8">
            <a:extLst>
              <a:ext uri="{FF2B5EF4-FFF2-40B4-BE49-F238E27FC236}">
                <a16:creationId xmlns:a16="http://schemas.microsoft.com/office/drawing/2014/main" id="{C2875B3B-34F1-4894-BB89-33E3ACFA762B}"/>
              </a:ext>
            </a:extLst>
          </p:cNvPr>
          <p:cNvSpPr txBox="1"/>
          <p:nvPr/>
        </p:nvSpPr>
        <p:spPr>
          <a:xfrm>
            <a:off x="1248720" y="2885777"/>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）品牌选择</a:t>
            </a:r>
          </a:p>
        </p:txBody>
      </p:sp>
      <p:sp>
        <p:nvSpPr>
          <p:cNvPr id="10" name="文本框 9">
            <a:extLst>
              <a:ext uri="{FF2B5EF4-FFF2-40B4-BE49-F238E27FC236}">
                <a16:creationId xmlns:a16="http://schemas.microsoft.com/office/drawing/2014/main" id="{38F1D439-C41C-4F7F-BDC7-8682AB3EA8BA}"/>
              </a:ext>
            </a:extLst>
          </p:cNvPr>
          <p:cNvSpPr txBox="1"/>
          <p:nvPr/>
        </p:nvSpPr>
        <p:spPr>
          <a:xfrm>
            <a:off x="1248719" y="4332394"/>
            <a:ext cx="9714555" cy="1366849"/>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担保期限一般为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30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天或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3000km</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（两项应同时满足），任一项超出，担保期限即结束。</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对于汽车品牌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4S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店的二手车，其质量担保期限一般较长，如经过上海通用汽车认证的别克诚新二手车，其质量保证期限为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6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个月或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10000km</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，时间与公里数以先到达为准。</a:t>
            </a:r>
          </a:p>
        </p:txBody>
      </p:sp>
      <p:sp>
        <p:nvSpPr>
          <p:cNvPr id="11" name="文本框 10">
            <a:extLst>
              <a:ext uri="{FF2B5EF4-FFF2-40B4-BE49-F238E27FC236}">
                <a16:creationId xmlns:a16="http://schemas.microsoft.com/office/drawing/2014/main" id="{B9ED063D-D8E3-44DC-BE0A-A5F01225B11D}"/>
              </a:ext>
            </a:extLst>
          </p:cNvPr>
          <p:cNvSpPr txBox="1"/>
          <p:nvPr/>
        </p:nvSpPr>
        <p:spPr>
          <a:xfrm>
            <a:off x="1248720" y="3874896"/>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）担保期限</a:t>
            </a:r>
          </a:p>
        </p:txBody>
      </p:sp>
    </p:spTree>
    <p:extLst>
      <p:ext uri="{BB962C8B-B14F-4D97-AF65-F5344CB8AC3E}">
        <p14:creationId xmlns:p14="http://schemas.microsoft.com/office/powerpoint/2010/main" val="290781332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2512367"/>
            <a:ext cx="9714555" cy="242867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从消除购车者对隐蔽性故障的担忧这一角度出发，下列零部件或总成应给予质量担保。</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）发动机冷却系中的水泵、水温表以及水箱等。</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）发动机润滑系中的机油泵、机油压力表（灯）等。</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）发动机供油系中的汽油泵、汽油表等。</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）发动机点火系中的点火线圈、分电器等。</a:t>
            </a:r>
          </a:p>
        </p:txBody>
      </p:sp>
      <p:sp>
        <p:nvSpPr>
          <p:cNvPr id="7" name="文本框 6">
            <a:extLst>
              <a:ext uri="{FF2B5EF4-FFF2-40B4-BE49-F238E27FC236}">
                <a16:creationId xmlns:a16="http://schemas.microsoft.com/office/drawing/2014/main" id="{9047ECDA-8F63-4499-9BAB-5773AC6408E8}"/>
              </a:ext>
            </a:extLst>
          </p:cNvPr>
          <p:cNvSpPr txBox="1"/>
          <p:nvPr/>
        </p:nvSpPr>
        <p:spPr>
          <a:xfrm>
            <a:off x="1248720" y="1883419"/>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）应列入质量担保的零部件</a:t>
            </a:r>
          </a:p>
        </p:txBody>
      </p:sp>
    </p:spTree>
    <p:extLst>
      <p:ext uri="{BB962C8B-B14F-4D97-AF65-F5344CB8AC3E}">
        <p14:creationId xmlns:p14="http://schemas.microsoft.com/office/powerpoint/2010/main" val="29095503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2214661"/>
            <a:ext cx="9714555" cy="242867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）发动机起动系中的点火开关、起动机等。</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6</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）传动系中的离合器压板、传动轴十字节、球笼等。</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7</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）制动系中的真空助力泵、制动鼓（盘）、制动总泵、制动分泵的工作效能等。</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8</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）转向系中的方向助力泵、横直拉杆球销等。</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9</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）空调系统中的冷媒、风机等。</a:t>
            </a:r>
          </a:p>
        </p:txBody>
      </p:sp>
    </p:spTree>
    <p:extLst>
      <p:ext uri="{BB962C8B-B14F-4D97-AF65-F5344CB8AC3E}">
        <p14:creationId xmlns:p14="http://schemas.microsoft.com/office/powerpoint/2010/main" val="30478828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1978411"/>
            <a:ext cx="9714555" cy="1936236"/>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与新车质量担保中的非保件相同，有些零部件因在使用中存在突变性，不能列入质保范围。</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）易磨损件，如制动片、离合器片等。</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）易爆件，如轮胎、灯泡、玻璃等。</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）电化学件，如蓄电池等。</a:t>
            </a:r>
          </a:p>
        </p:txBody>
      </p:sp>
      <p:sp>
        <p:nvSpPr>
          <p:cNvPr id="7" name="文本框 6">
            <a:extLst>
              <a:ext uri="{FF2B5EF4-FFF2-40B4-BE49-F238E27FC236}">
                <a16:creationId xmlns:a16="http://schemas.microsoft.com/office/drawing/2014/main" id="{9047ECDA-8F63-4499-9BAB-5773AC6408E8}"/>
              </a:ext>
            </a:extLst>
          </p:cNvPr>
          <p:cNvSpPr txBox="1"/>
          <p:nvPr/>
        </p:nvSpPr>
        <p:spPr>
          <a:xfrm>
            <a:off x="1248720" y="1492894"/>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）不属质量担保的零部件</a:t>
            </a:r>
          </a:p>
        </p:txBody>
      </p:sp>
      <p:sp>
        <p:nvSpPr>
          <p:cNvPr id="6" name="文本框 5">
            <a:extLst>
              <a:ext uri="{FF2B5EF4-FFF2-40B4-BE49-F238E27FC236}">
                <a16:creationId xmlns:a16="http://schemas.microsoft.com/office/drawing/2014/main" id="{FECF3C25-0E76-40A7-BF4B-9875F500C810}"/>
              </a:ext>
            </a:extLst>
          </p:cNvPr>
          <p:cNvSpPr txBox="1"/>
          <p:nvPr/>
        </p:nvSpPr>
        <p:spPr>
          <a:xfrm>
            <a:off x="1248719" y="4550380"/>
            <a:ext cx="9714555" cy="874407"/>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以上仅作为二手车质量担保的基本形式和条件，企业可在此基础上，根据企业和车辆的具体情况，有选择地进行扩充，并以合约形式表明。</a:t>
            </a:r>
          </a:p>
        </p:txBody>
      </p:sp>
      <p:sp>
        <p:nvSpPr>
          <p:cNvPr id="8" name="文本框 7">
            <a:extLst>
              <a:ext uri="{FF2B5EF4-FFF2-40B4-BE49-F238E27FC236}">
                <a16:creationId xmlns:a16="http://schemas.microsoft.com/office/drawing/2014/main" id="{2049BDC7-4B3E-4A00-9F5D-41721A2BD0E4}"/>
              </a:ext>
            </a:extLst>
          </p:cNvPr>
          <p:cNvSpPr txBox="1"/>
          <p:nvPr/>
        </p:nvSpPr>
        <p:spPr>
          <a:xfrm>
            <a:off x="1248720" y="4126558"/>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6</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）合约补充</a:t>
            </a:r>
          </a:p>
        </p:txBody>
      </p:sp>
    </p:spTree>
    <p:extLst>
      <p:ext uri="{BB962C8B-B14F-4D97-AF65-F5344CB8AC3E}">
        <p14:creationId xmlns:p14="http://schemas.microsoft.com/office/powerpoint/2010/main" val="286500852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9" name="文本框 8">
            <a:extLst>
              <a:ext uri="{FF2B5EF4-FFF2-40B4-BE49-F238E27FC236}">
                <a16:creationId xmlns:a16="http://schemas.microsoft.com/office/drawing/2014/main" id="{B124D3D3-0A47-4DE6-BEFC-40568EE7B60D}"/>
              </a:ext>
            </a:extLst>
          </p:cNvPr>
          <p:cNvSpPr txBox="1"/>
          <p:nvPr/>
        </p:nvSpPr>
        <p:spPr>
          <a:xfrm>
            <a:off x="1248719" y="1978411"/>
            <a:ext cx="9876481" cy="3413563"/>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）由于使用不当、保养不当或不规范操作引起的零部件损伤。</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）隐匿了实际使用里程的车辆。</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）缺油少水（润滑油、制动液、冷却水）引起的零部件损伤或故障。</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）质量担保期内用于营运、教练等用途的车辆。</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）肇事、冰冻、浸水车辆所涉及的零部件损伤。</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6</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）在质量担保期内经其他修理厂或自行修理过的零部件及系统。</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有以上情形之一的车辆，销售企业可免除质量担保责任，但以上免责情形应事先告知购车者。</a:t>
            </a:r>
          </a:p>
        </p:txBody>
      </p:sp>
      <p:sp>
        <p:nvSpPr>
          <p:cNvPr id="10" name="文本框 9">
            <a:extLst>
              <a:ext uri="{FF2B5EF4-FFF2-40B4-BE49-F238E27FC236}">
                <a16:creationId xmlns:a16="http://schemas.microsoft.com/office/drawing/2014/main" id="{C8C854FA-E794-4120-BC82-D6A0F970F3AF}"/>
              </a:ext>
            </a:extLst>
          </p:cNvPr>
          <p:cNvSpPr txBox="1"/>
          <p:nvPr/>
        </p:nvSpPr>
        <p:spPr>
          <a:xfrm>
            <a:off x="1248720" y="1492894"/>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7</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）免责情形</a:t>
            </a:r>
          </a:p>
        </p:txBody>
      </p:sp>
    </p:spTree>
    <p:extLst>
      <p:ext uri="{BB962C8B-B14F-4D97-AF65-F5344CB8AC3E}">
        <p14:creationId xmlns:p14="http://schemas.microsoft.com/office/powerpoint/2010/main" val="385745479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9" name="文本框 8">
            <a:extLst>
              <a:ext uri="{FF2B5EF4-FFF2-40B4-BE49-F238E27FC236}">
                <a16:creationId xmlns:a16="http://schemas.microsoft.com/office/drawing/2014/main" id="{B124D3D3-0A47-4DE6-BEFC-40568EE7B60D}"/>
              </a:ext>
            </a:extLst>
          </p:cNvPr>
          <p:cNvSpPr txBox="1"/>
          <p:nvPr/>
        </p:nvSpPr>
        <p:spPr>
          <a:xfrm>
            <a:off x="1248719" y="1625986"/>
            <a:ext cx="9714555" cy="4813947"/>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）认证车的索赔是有限的质量索赔，和新车是有区别的。</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）认证车质量保证范围，目前规定如下：</a:t>
            </a:r>
          </a:p>
          <a:p>
            <a:pPr marL="0" marR="0" lvl="0" indent="457200" algn="ctr"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认证车的完整质保期＝新车剩余质保期＋认证车质保期</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即车辆在出售、交付客户时，原新车质保期如尚有效，车主可在这之后，再享受认证车的有限质量保证。</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）认证车质保日期是从该车销售之日起，不是从认证批准日期开始。</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）认证车质保服务提供方仅为该车的售车经销商，这是与新车有区别的。</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）在索赔清单，应与新车索赔清单区分，一般应加盖“二手车”标记。</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6</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）若该认证二手车仍在新车质保期内，则按新车索赔流程进行操作。认证二手车索赔期限从新车质保期结束后开始计算并实施二手车索赔操作。</a:t>
            </a:r>
          </a:p>
        </p:txBody>
      </p:sp>
      <p:sp>
        <p:nvSpPr>
          <p:cNvPr id="10" name="文本框 9">
            <a:extLst>
              <a:ext uri="{FF2B5EF4-FFF2-40B4-BE49-F238E27FC236}">
                <a16:creationId xmlns:a16="http://schemas.microsoft.com/office/drawing/2014/main" id="{C8C854FA-E794-4120-BC82-D6A0F970F3AF}"/>
              </a:ext>
            </a:extLst>
          </p:cNvPr>
          <p:cNvSpPr txBox="1"/>
          <p:nvPr/>
        </p:nvSpPr>
        <p:spPr>
          <a:xfrm>
            <a:off x="1248720" y="1140469"/>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8</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）注意事项</a:t>
            </a:r>
          </a:p>
        </p:txBody>
      </p:sp>
    </p:spTree>
    <p:extLst>
      <p:ext uri="{BB962C8B-B14F-4D97-AF65-F5344CB8AC3E}">
        <p14:creationId xmlns:p14="http://schemas.microsoft.com/office/powerpoint/2010/main" val="338185256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919658"/>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1.</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二手车交易合同的种类</a:t>
              </a:r>
            </a:p>
          </p:txBody>
        </p:sp>
      </p:grpSp>
      <p:sp>
        <p:nvSpPr>
          <p:cNvPr id="22" name="圆角矩形 55">
            <a:extLst>
              <a:ext uri="{FF2B5EF4-FFF2-40B4-BE49-F238E27FC236}">
                <a16:creationId xmlns:a16="http://schemas.microsoft.com/office/drawing/2014/main" id="{18A8DD32-8A98-4843-BB1D-84F2AC0EBF61}"/>
              </a:ext>
            </a:extLst>
          </p:cNvPr>
          <p:cNvSpPr/>
          <p:nvPr/>
        </p:nvSpPr>
        <p:spPr>
          <a:xfrm>
            <a:off x="523940" y="1286084"/>
            <a:ext cx="4562410" cy="432792"/>
          </a:xfrm>
          <a:prstGeom prst="round2DiagRect">
            <a:avLst>
              <a:gd name="adj1" fmla="val 50000"/>
              <a:gd name="adj2" fmla="val 0"/>
            </a:avLst>
          </a:prstGeom>
          <a:gradFill>
            <a:gsLst>
              <a:gs pos="0">
                <a:srgbClr val="0F71E9"/>
              </a:gs>
              <a:gs pos="100000">
                <a:srgbClr val="04449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0" rIns="72000" bIns="0" rtlCol="0" anchor="ctr">
            <a:spAutoFit/>
          </a:bodyPr>
          <a:lstStyle/>
          <a:p>
            <a:pPr algn="ctr"/>
            <a:r>
              <a:rPr kumimoji="0" lang="en-US" altLang="zh-CN" sz="2000" b="1" i="0" u="none" strike="noStrike" kern="1200" cap="none" spc="0" normalizeH="0" baseline="0" noProof="0">
                <a:ln>
                  <a:noFill/>
                </a:ln>
                <a:solidFill>
                  <a:schemeClr val="bg1"/>
                </a:solidFill>
                <a:effectLst/>
                <a:uLnTx/>
                <a:uFillTx/>
                <a:latin typeface="微软雅黑"/>
                <a:ea typeface="微软雅黑"/>
                <a:cs typeface="+mn-cs"/>
              </a:rPr>
              <a:t>4.1.5</a:t>
            </a:r>
            <a:r>
              <a:rPr kumimoji="0" lang="zh-CN" altLang="en-US" sz="2000" b="1" i="0" u="none" strike="noStrike" kern="1200" cap="none" spc="0" normalizeH="0" baseline="0" noProof="0">
                <a:ln>
                  <a:noFill/>
                </a:ln>
                <a:solidFill>
                  <a:schemeClr val="bg1"/>
                </a:solidFill>
                <a:effectLst/>
                <a:uLnTx/>
                <a:uFillTx/>
                <a:latin typeface="微软雅黑"/>
                <a:ea typeface="微软雅黑"/>
                <a:cs typeface="+mn-cs"/>
              </a:rPr>
              <a:t>　二手车交易合同的签订</a:t>
            </a:r>
            <a:endParaRPr lang="zh-CN" altLang="en-US" sz="2000">
              <a:solidFill>
                <a:schemeClr val="bg1"/>
              </a:solidFill>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2853925"/>
            <a:ext cx="9714555" cy="951351"/>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）出让人（出售方）：有意向出让二手车合法产权的法人或其他组织、自然人。</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）受让人（购车方）：有意向受让二手车合法产权的法人或其他组织、自然人。</a:t>
            </a: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2394709"/>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）二手车买卖合同</a:t>
            </a:r>
          </a:p>
        </p:txBody>
      </p:sp>
      <p:sp>
        <p:nvSpPr>
          <p:cNvPr id="10" name="文本框 9">
            <a:extLst>
              <a:ext uri="{FF2B5EF4-FFF2-40B4-BE49-F238E27FC236}">
                <a16:creationId xmlns:a16="http://schemas.microsoft.com/office/drawing/2014/main" id="{6E66CD83-89BE-424A-9088-D21E0FBC9E63}"/>
              </a:ext>
            </a:extLst>
          </p:cNvPr>
          <p:cNvSpPr txBox="1"/>
          <p:nvPr/>
        </p:nvSpPr>
        <p:spPr>
          <a:xfrm>
            <a:off x="1248719" y="4339433"/>
            <a:ext cx="9714555" cy="1443793"/>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）出让人（出售方）：有意向出让二手车合法产权的法人或其他组织、自然人。</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）受让人（购车方）：有意向受让二手车合法产权的法人或其他组织、自然人。</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）中介人（居间方）：合法拥有二手车中介交易资质的二手车经纪公司。</a:t>
            </a:r>
          </a:p>
        </p:txBody>
      </p:sp>
      <p:sp>
        <p:nvSpPr>
          <p:cNvPr id="11" name="文本框 10">
            <a:extLst>
              <a:ext uri="{FF2B5EF4-FFF2-40B4-BE49-F238E27FC236}">
                <a16:creationId xmlns:a16="http://schemas.microsoft.com/office/drawing/2014/main" id="{C235BC3A-6A03-4E03-999A-B22751C2E198}"/>
              </a:ext>
            </a:extLst>
          </p:cNvPr>
          <p:cNvSpPr txBox="1"/>
          <p:nvPr/>
        </p:nvSpPr>
        <p:spPr>
          <a:xfrm>
            <a:off x="1248719" y="3880217"/>
            <a:ext cx="5066355"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）二手车居间合同（一般有三方当事人）</a:t>
            </a:r>
          </a:p>
        </p:txBody>
      </p:sp>
    </p:spTree>
    <p:extLst>
      <p:ext uri="{BB962C8B-B14F-4D97-AF65-F5344CB8AC3E}">
        <p14:creationId xmlns:p14="http://schemas.microsoft.com/office/powerpoint/2010/main" val="15883656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543382"/>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2.</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二手车交易合同订立的基本原则</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19" y="2641836"/>
            <a:ext cx="9714555" cy="1705403"/>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订立二手车交易合同，必须遵守法律和行政法规。法律法规集中体现了公众的利益和要求，合同的内容及订立合同的程序、形式只有与法律法规相符合，才能得到国家的认可，才会具有法律效力，当事人的合法权益才可得到保护。任何单位和个人都不得利用经济合同进行违法活动，扰乱市场秩序，损害国家利益和社会利益，牟取非法收入。</a:t>
            </a: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2117082"/>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）合法原则</a:t>
            </a:r>
          </a:p>
        </p:txBody>
      </p:sp>
    </p:spTree>
    <p:extLst>
      <p:ext uri="{BB962C8B-B14F-4D97-AF65-F5344CB8AC3E}">
        <p14:creationId xmlns:p14="http://schemas.microsoft.com/office/powerpoint/2010/main" val="122745278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576758"/>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5.</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二手车交易的工作程序</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20" y="2606275"/>
            <a:ext cx="9724080" cy="45890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直接交易、中介交易类的工作程序如图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4-1-2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所示。</a:t>
            </a:r>
          </a:p>
        </p:txBody>
      </p:sp>
      <p:sp>
        <p:nvSpPr>
          <p:cNvPr id="8" name="文本框 7">
            <a:extLst>
              <a:ext uri="{FF2B5EF4-FFF2-40B4-BE49-F238E27FC236}">
                <a16:creationId xmlns:a16="http://schemas.microsoft.com/office/drawing/2014/main" id="{9559F686-9541-4465-AB1C-45378C77A84B}"/>
              </a:ext>
            </a:extLst>
          </p:cNvPr>
          <p:cNvSpPr txBox="1"/>
          <p:nvPr/>
        </p:nvSpPr>
        <p:spPr>
          <a:xfrm>
            <a:off x="1248720" y="2147059"/>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）直接交易、中介交易类的工作程序</a:t>
            </a:r>
          </a:p>
        </p:txBody>
      </p:sp>
      <p:pic>
        <p:nvPicPr>
          <p:cNvPr id="4" name="图片 3">
            <a:extLst>
              <a:ext uri="{FF2B5EF4-FFF2-40B4-BE49-F238E27FC236}">
                <a16:creationId xmlns:a16="http://schemas.microsoft.com/office/drawing/2014/main" id="{5DD902FE-8729-42BC-9383-59EEAB468282}"/>
              </a:ext>
            </a:extLst>
          </p:cNvPr>
          <p:cNvPicPr>
            <a:picLocks noChangeAspect="1"/>
          </p:cNvPicPr>
          <p:nvPr/>
        </p:nvPicPr>
        <p:blipFill>
          <a:blip r:embed="rId3"/>
          <a:stretch>
            <a:fillRect/>
          </a:stretch>
        </p:blipFill>
        <p:spPr>
          <a:xfrm>
            <a:off x="3491238" y="3065183"/>
            <a:ext cx="5209524" cy="2885714"/>
          </a:xfrm>
          <a:prstGeom prst="rect">
            <a:avLst/>
          </a:prstGeom>
        </p:spPr>
      </p:pic>
    </p:spTree>
    <p:extLst>
      <p:ext uri="{BB962C8B-B14F-4D97-AF65-F5344CB8AC3E}">
        <p14:creationId xmlns:p14="http://schemas.microsoft.com/office/powerpoint/2010/main" val="303260272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2641836"/>
            <a:ext cx="9714555" cy="1705403"/>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订立合同的当事人法律地位一律平等，任何一方不得以大欺小、以强凌弱，把自己的意志强加给对方，双方都必须在完全平等的地位上签订二手车交易合同。二手车交易合同应当在当事人之间充分协商、意见表示一致的基础上订立，采取胁迫、乘人之危、违背当事人真实意志而订立的合同都是无效的，也不允许任何单位和个人进行非法干预。</a:t>
            </a:r>
          </a:p>
        </p:txBody>
      </p:sp>
      <p:sp>
        <p:nvSpPr>
          <p:cNvPr id="9" name="文本框 8">
            <a:extLst>
              <a:ext uri="{FF2B5EF4-FFF2-40B4-BE49-F238E27FC236}">
                <a16:creationId xmlns:a16="http://schemas.microsoft.com/office/drawing/2014/main" id="{65243084-8571-4AA8-81D3-45B603E4F3CE}"/>
              </a:ext>
            </a:extLst>
          </p:cNvPr>
          <p:cNvSpPr txBox="1"/>
          <p:nvPr/>
        </p:nvSpPr>
        <p:spPr>
          <a:xfrm>
            <a:off x="1248720" y="2117082"/>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）平等互利、协商一致</a:t>
            </a:r>
          </a:p>
        </p:txBody>
      </p:sp>
    </p:spTree>
    <p:extLst>
      <p:ext uri="{BB962C8B-B14F-4D97-AF65-F5344CB8AC3E}">
        <p14:creationId xmlns:p14="http://schemas.microsoft.com/office/powerpoint/2010/main" val="43050461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543382"/>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3.</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交易合同的主体</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19" y="2062151"/>
            <a:ext cx="9714555" cy="2844177"/>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二手车交易合同主体是指为了实现二手车交易目的，以自己名义签订交易合同，享有合同权利、承担合同义务的组织和个人。</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我国合同当事人从其法律地位来划分，可分为以下几种。</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）法人。</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）其他组织</a:t>
            </a:r>
            <a:r>
              <a:rPr lang="zh-CN" altLang="en-US">
                <a:solidFill>
                  <a:prstClr val="black">
                    <a:lumMod val="75000"/>
                    <a:lumOff val="25000"/>
                  </a:prstClr>
                </a:solidFill>
                <a:latin typeface="+mn-ea"/>
              </a:rPr>
              <a:t>。</a:t>
            </a:r>
            <a:endParaRPr lang="en-US" altLang="zh-CN">
              <a:solidFill>
                <a:prstClr val="black">
                  <a:lumMod val="75000"/>
                  <a:lumOff val="25000"/>
                </a:prstClr>
              </a:solidFill>
              <a:latin typeface="+mn-ea"/>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）自然人。</a:t>
            </a:r>
          </a:p>
        </p:txBody>
      </p:sp>
    </p:spTree>
    <p:extLst>
      <p:ext uri="{BB962C8B-B14F-4D97-AF65-F5344CB8AC3E}">
        <p14:creationId xmlns:p14="http://schemas.microsoft.com/office/powerpoint/2010/main" val="244611191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543382"/>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4.</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交易合同的内容</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19" y="2488433"/>
            <a:ext cx="10200331" cy="2921121"/>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）标的。标的指合同当事人双方权利义务共同指向的对象。标的可以是物也可以是行为。</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）数量。</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）质量。质量是标的内在因素和外观形态优劣的标志，是标的满足人们一定需要的具体特征。</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）履行期限的地点和方式。</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5</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）违约责任。</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6</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）根据法律规定的或按合同性质必须具备的条款及当事人一方要求必须规定的条款。</a:t>
            </a:r>
          </a:p>
        </p:txBody>
      </p:sp>
      <p:sp>
        <p:nvSpPr>
          <p:cNvPr id="7" name="文本框 6">
            <a:extLst>
              <a:ext uri="{FF2B5EF4-FFF2-40B4-BE49-F238E27FC236}">
                <a16:creationId xmlns:a16="http://schemas.microsoft.com/office/drawing/2014/main" id="{A960B9A1-E29A-4CFF-82D1-B0E5467F6001}"/>
              </a:ext>
            </a:extLst>
          </p:cNvPr>
          <p:cNvSpPr txBox="1"/>
          <p:nvPr/>
        </p:nvSpPr>
        <p:spPr>
          <a:xfrm>
            <a:off x="1248720" y="2029217"/>
            <a:ext cx="5089668"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）主要条款</a:t>
            </a:r>
          </a:p>
        </p:txBody>
      </p:sp>
    </p:spTree>
    <p:extLst>
      <p:ext uri="{BB962C8B-B14F-4D97-AF65-F5344CB8AC3E}">
        <p14:creationId xmlns:p14="http://schemas.microsoft.com/office/powerpoint/2010/main" val="308533623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2155058"/>
            <a:ext cx="9714555" cy="45890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交易合同的其他条款包括包装要求、某种特定的行业规则、当事人之间交易的惯有规则等。</a:t>
            </a:r>
          </a:p>
        </p:txBody>
      </p:sp>
      <p:sp>
        <p:nvSpPr>
          <p:cNvPr id="7" name="文本框 6">
            <a:extLst>
              <a:ext uri="{FF2B5EF4-FFF2-40B4-BE49-F238E27FC236}">
                <a16:creationId xmlns:a16="http://schemas.microsoft.com/office/drawing/2014/main" id="{A960B9A1-E29A-4CFF-82D1-B0E5467F6001}"/>
              </a:ext>
            </a:extLst>
          </p:cNvPr>
          <p:cNvSpPr txBox="1"/>
          <p:nvPr/>
        </p:nvSpPr>
        <p:spPr>
          <a:xfrm>
            <a:off x="1248720" y="1695842"/>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）其他条款</a:t>
            </a:r>
          </a:p>
        </p:txBody>
      </p:sp>
    </p:spTree>
    <p:extLst>
      <p:ext uri="{BB962C8B-B14F-4D97-AF65-F5344CB8AC3E}">
        <p14:creationId xmlns:p14="http://schemas.microsoft.com/office/powerpoint/2010/main" val="273649086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543382"/>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5.</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违约责任</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19" y="3338053"/>
            <a:ext cx="10200331" cy="951351"/>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）等价补偿。</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）违约惩罚。</a:t>
            </a:r>
          </a:p>
        </p:txBody>
      </p:sp>
      <p:sp>
        <p:nvSpPr>
          <p:cNvPr id="7" name="文本框 6">
            <a:extLst>
              <a:ext uri="{FF2B5EF4-FFF2-40B4-BE49-F238E27FC236}">
                <a16:creationId xmlns:a16="http://schemas.microsoft.com/office/drawing/2014/main" id="{A960B9A1-E29A-4CFF-82D1-B0E5467F6001}"/>
              </a:ext>
            </a:extLst>
          </p:cNvPr>
          <p:cNvSpPr txBox="1"/>
          <p:nvPr/>
        </p:nvSpPr>
        <p:spPr>
          <a:xfrm>
            <a:off x="1248720" y="2878837"/>
            <a:ext cx="5089668"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）违约责任的性质</a:t>
            </a:r>
          </a:p>
        </p:txBody>
      </p:sp>
      <p:sp>
        <p:nvSpPr>
          <p:cNvPr id="8" name="文本框 7">
            <a:extLst>
              <a:ext uri="{FF2B5EF4-FFF2-40B4-BE49-F238E27FC236}">
                <a16:creationId xmlns:a16="http://schemas.microsoft.com/office/drawing/2014/main" id="{FA93F4A8-1AA5-4232-836C-85FD1809AEB0}"/>
              </a:ext>
            </a:extLst>
          </p:cNvPr>
          <p:cNvSpPr txBox="1"/>
          <p:nvPr/>
        </p:nvSpPr>
        <p:spPr>
          <a:xfrm>
            <a:off x="1248719" y="2004430"/>
            <a:ext cx="10200331" cy="874407"/>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违约责任指交易合同一方或双方当事人由于自己的过错造成合同不能履行或不能完全履行，依照法律或合同约定必须承受的法律制裁。</a:t>
            </a:r>
          </a:p>
        </p:txBody>
      </p:sp>
    </p:spTree>
    <p:extLst>
      <p:ext uri="{BB962C8B-B14F-4D97-AF65-F5344CB8AC3E}">
        <p14:creationId xmlns:p14="http://schemas.microsoft.com/office/powerpoint/2010/main" val="207546021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2090278"/>
            <a:ext cx="10200331" cy="951351"/>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）要有违约行为。</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）行为人要有过错。</a:t>
            </a:r>
          </a:p>
        </p:txBody>
      </p:sp>
      <p:sp>
        <p:nvSpPr>
          <p:cNvPr id="7" name="文本框 6">
            <a:extLst>
              <a:ext uri="{FF2B5EF4-FFF2-40B4-BE49-F238E27FC236}">
                <a16:creationId xmlns:a16="http://schemas.microsoft.com/office/drawing/2014/main" id="{A960B9A1-E29A-4CFF-82D1-B0E5467F6001}"/>
              </a:ext>
            </a:extLst>
          </p:cNvPr>
          <p:cNvSpPr txBox="1"/>
          <p:nvPr/>
        </p:nvSpPr>
        <p:spPr>
          <a:xfrm>
            <a:off x="1248720" y="1631062"/>
            <a:ext cx="5089668"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）承担违约责任的条件</a:t>
            </a:r>
          </a:p>
        </p:txBody>
      </p:sp>
      <p:sp>
        <p:nvSpPr>
          <p:cNvPr id="9" name="文本框 8">
            <a:extLst>
              <a:ext uri="{FF2B5EF4-FFF2-40B4-BE49-F238E27FC236}">
                <a16:creationId xmlns:a16="http://schemas.microsoft.com/office/drawing/2014/main" id="{AD981B2D-B39E-4332-989E-7AB378A084E0}"/>
              </a:ext>
            </a:extLst>
          </p:cNvPr>
          <p:cNvSpPr txBox="1"/>
          <p:nvPr/>
        </p:nvSpPr>
        <p:spPr>
          <a:xfrm>
            <a:off x="1248719" y="3642853"/>
            <a:ext cx="10200331" cy="1443793"/>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）违约金。</a:t>
            </a:r>
            <a:endPar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）赔偿金。</a:t>
            </a:r>
            <a:endParaRPr lang="en-US" altLang="zh-CN">
              <a:solidFill>
                <a:prstClr val="black">
                  <a:lumMod val="75000"/>
                  <a:lumOff val="25000"/>
                </a:prstClr>
              </a:solidFill>
              <a:latin typeface="+mn-ea"/>
            </a:endParaRP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）继续履行。</a:t>
            </a:r>
          </a:p>
        </p:txBody>
      </p:sp>
      <p:sp>
        <p:nvSpPr>
          <p:cNvPr id="10" name="文本框 9">
            <a:extLst>
              <a:ext uri="{FF2B5EF4-FFF2-40B4-BE49-F238E27FC236}">
                <a16:creationId xmlns:a16="http://schemas.microsoft.com/office/drawing/2014/main" id="{CA9F75A4-5721-42B2-B617-0191AB1AE7E6}"/>
              </a:ext>
            </a:extLst>
          </p:cNvPr>
          <p:cNvSpPr txBox="1"/>
          <p:nvPr/>
        </p:nvSpPr>
        <p:spPr>
          <a:xfrm>
            <a:off x="1248720" y="3183637"/>
            <a:ext cx="5089668"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）承担违约责任的方式</a:t>
            </a:r>
          </a:p>
        </p:txBody>
      </p:sp>
    </p:spTree>
    <p:extLst>
      <p:ext uri="{BB962C8B-B14F-4D97-AF65-F5344CB8AC3E}">
        <p14:creationId xmlns:p14="http://schemas.microsoft.com/office/powerpoint/2010/main" val="39798551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543382"/>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6.</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交易合同的变更和解除</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19" y="2547478"/>
            <a:ext cx="10200331" cy="2274790"/>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交易合同的变更，通常指依法成立的交易合同尚未履行或未完全履行之前，当事人就其内容进行修改和补充而达成的协议。</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交易合同的变更必须以有效成立的合同为对象，凡未成立或无效的合同，不存在变更问题。交易合同的变更是在原合同的基础上，达成一个或几个新的合同作为修正，以新协议代替原协议。</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变更作为一种法律行为，使原合同的权利义务关系消灭，新权利义务关系产生。</a:t>
            </a:r>
          </a:p>
        </p:txBody>
      </p:sp>
      <p:sp>
        <p:nvSpPr>
          <p:cNvPr id="7" name="文本框 6">
            <a:extLst>
              <a:ext uri="{FF2B5EF4-FFF2-40B4-BE49-F238E27FC236}">
                <a16:creationId xmlns:a16="http://schemas.microsoft.com/office/drawing/2014/main" id="{A960B9A1-E29A-4CFF-82D1-B0E5467F6001}"/>
              </a:ext>
            </a:extLst>
          </p:cNvPr>
          <p:cNvSpPr txBox="1"/>
          <p:nvPr/>
        </p:nvSpPr>
        <p:spPr>
          <a:xfrm>
            <a:off x="1248720" y="2088262"/>
            <a:ext cx="5089668"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）交易合同的变更</a:t>
            </a:r>
          </a:p>
        </p:txBody>
      </p:sp>
    </p:spTree>
    <p:extLst>
      <p:ext uri="{BB962C8B-B14F-4D97-AF65-F5344CB8AC3E}">
        <p14:creationId xmlns:p14="http://schemas.microsoft.com/office/powerpoint/2010/main" val="354495947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19" y="2137903"/>
            <a:ext cx="10200331" cy="45890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交易合同的解除指交易合同订立后，没有履行或没有完全履行以前，当事人依法提前终止合同。</a:t>
            </a:r>
          </a:p>
        </p:txBody>
      </p:sp>
      <p:sp>
        <p:nvSpPr>
          <p:cNvPr id="7" name="文本框 6">
            <a:extLst>
              <a:ext uri="{FF2B5EF4-FFF2-40B4-BE49-F238E27FC236}">
                <a16:creationId xmlns:a16="http://schemas.microsoft.com/office/drawing/2014/main" id="{A960B9A1-E29A-4CFF-82D1-B0E5467F6001}"/>
              </a:ext>
            </a:extLst>
          </p:cNvPr>
          <p:cNvSpPr txBox="1"/>
          <p:nvPr/>
        </p:nvSpPr>
        <p:spPr>
          <a:xfrm>
            <a:off x="1248720" y="1678687"/>
            <a:ext cx="5089668"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）交易合同的解除</a:t>
            </a:r>
          </a:p>
        </p:txBody>
      </p:sp>
      <p:sp>
        <p:nvSpPr>
          <p:cNvPr id="8" name="文本框 7">
            <a:extLst>
              <a:ext uri="{FF2B5EF4-FFF2-40B4-BE49-F238E27FC236}">
                <a16:creationId xmlns:a16="http://schemas.microsoft.com/office/drawing/2014/main" id="{25A3B19E-0CCA-4BDA-B481-9C33447870D8}"/>
              </a:ext>
            </a:extLst>
          </p:cNvPr>
          <p:cNvSpPr txBox="1"/>
          <p:nvPr/>
        </p:nvSpPr>
        <p:spPr>
          <a:xfrm>
            <a:off x="1248719" y="3166603"/>
            <a:ext cx="10200331" cy="1936236"/>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合同法规定，凡发生下列情况之一，允许变更或解除合同。</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）当事人双方经协商同意，并且不因此损害国家利益和社会公共利益。</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）不可抗力致使合同的全部义务不能履行。</a:t>
            </a:r>
          </a:p>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）由于另一方在合同约定的期限内没有履行合同。</a:t>
            </a:r>
          </a:p>
        </p:txBody>
      </p:sp>
      <p:sp>
        <p:nvSpPr>
          <p:cNvPr id="9" name="文本框 8">
            <a:extLst>
              <a:ext uri="{FF2B5EF4-FFF2-40B4-BE49-F238E27FC236}">
                <a16:creationId xmlns:a16="http://schemas.microsoft.com/office/drawing/2014/main" id="{85B80C75-0A9F-4CDD-B9A7-D64EDF963ED4}"/>
              </a:ext>
            </a:extLst>
          </p:cNvPr>
          <p:cNvSpPr txBox="1"/>
          <p:nvPr/>
        </p:nvSpPr>
        <p:spPr>
          <a:xfrm>
            <a:off x="1248720" y="2707387"/>
            <a:ext cx="5089668"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）交易合同变更和解除的条件</a:t>
            </a:r>
          </a:p>
        </p:txBody>
      </p:sp>
    </p:spTree>
    <p:extLst>
      <p:ext uri="{BB962C8B-B14F-4D97-AF65-F5344CB8AC3E}">
        <p14:creationId xmlns:p14="http://schemas.microsoft.com/office/powerpoint/2010/main" val="102316399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grpSp>
        <p:nvGrpSpPr>
          <p:cNvPr id="19" name="组合 18">
            <a:extLst>
              <a:ext uri="{FF2B5EF4-FFF2-40B4-BE49-F238E27FC236}">
                <a16:creationId xmlns:a16="http://schemas.microsoft.com/office/drawing/2014/main" id="{C4E457B6-9096-45DA-8FF6-413D1A744137}"/>
              </a:ext>
            </a:extLst>
          </p:cNvPr>
          <p:cNvGrpSpPr/>
          <p:nvPr/>
        </p:nvGrpSpPr>
        <p:grpSpPr>
          <a:xfrm>
            <a:off x="1064400" y="1543382"/>
            <a:ext cx="7041959" cy="401827"/>
            <a:chOff x="1086366" y="2108013"/>
            <a:chExt cx="7041959" cy="401827"/>
          </a:xfrm>
          <a:noFill/>
        </p:grpSpPr>
        <p:cxnSp>
          <p:nvCxnSpPr>
            <p:cNvPr id="20" name="直接连接符 19">
              <a:extLst>
                <a:ext uri="{FF2B5EF4-FFF2-40B4-BE49-F238E27FC236}">
                  <a16:creationId xmlns:a16="http://schemas.microsoft.com/office/drawing/2014/main" id="{EC3062AD-A497-485B-8DC1-8867DE4C136C}"/>
                </a:ext>
              </a:extLst>
            </p:cNvPr>
            <p:cNvCxnSpPr/>
            <p:nvPr/>
          </p:nvCxnSpPr>
          <p:spPr>
            <a:xfrm>
              <a:off x="1167544" y="2509840"/>
              <a:ext cx="2512088" cy="0"/>
            </a:xfrm>
            <a:prstGeom prst="line">
              <a:avLst/>
            </a:prstGeom>
            <a:grpFill/>
            <a:ln w="15875">
              <a:solidFill>
                <a:srgbClr val="044491"/>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05035AD2-97BB-4810-9EA6-F5E102517B2C}"/>
                </a:ext>
              </a:extLst>
            </p:cNvPr>
            <p:cNvSpPr txBox="1"/>
            <p:nvPr/>
          </p:nvSpPr>
          <p:spPr>
            <a:xfrm>
              <a:off x="1086366" y="2108013"/>
              <a:ext cx="7041959" cy="400110"/>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044491"/>
                  </a:solidFill>
                  <a:effectLst/>
                  <a:uLnTx/>
                  <a:uFillTx/>
                  <a:latin typeface="微软雅黑"/>
                  <a:ea typeface="微软雅黑"/>
                  <a:cs typeface="+mn-cs"/>
                </a:rPr>
                <a:t>7.</a:t>
              </a:r>
              <a:r>
                <a:rPr kumimoji="0" lang="zh-CN" altLang="en-US" sz="2000" b="1" i="0" u="none" strike="noStrike" kern="1200" cap="none" spc="0" normalizeH="0" baseline="0" noProof="0">
                  <a:ln>
                    <a:noFill/>
                  </a:ln>
                  <a:solidFill>
                    <a:srgbClr val="044491"/>
                  </a:solidFill>
                  <a:effectLst/>
                  <a:uLnTx/>
                  <a:uFillTx/>
                  <a:latin typeface="微软雅黑"/>
                  <a:ea typeface="微软雅黑"/>
                  <a:cs typeface="+mn-cs"/>
                </a:rPr>
                <a:t> 合同纠纷处理方式</a:t>
              </a:r>
            </a:p>
          </p:txBody>
        </p:sp>
      </p:grpSp>
      <p:sp>
        <p:nvSpPr>
          <p:cNvPr id="23" name="文本框 22">
            <a:extLst>
              <a:ext uri="{FF2B5EF4-FFF2-40B4-BE49-F238E27FC236}">
                <a16:creationId xmlns:a16="http://schemas.microsoft.com/office/drawing/2014/main" id="{73530791-125D-4000-A309-7816135725E5}"/>
              </a:ext>
            </a:extLst>
          </p:cNvPr>
          <p:cNvSpPr txBox="1"/>
          <p:nvPr/>
        </p:nvSpPr>
        <p:spPr>
          <a:xfrm>
            <a:off x="1248719" y="2182928"/>
            <a:ext cx="10200331" cy="45890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合同纠纷指合同当事人之间因对合同的履行状况及不履行的后果所发生的争议。</a:t>
            </a:r>
          </a:p>
        </p:txBody>
      </p:sp>
      <p:sp>
        <p:nvSpPr>
          <p:cNvPr id="8" name="文本框 7">
            <a:extLst>
              <a:ext uri="{FF2B5EF4-FFF2-40B4-BE49-F238E27FC236}">
                <a16:creationId xmlns:a16="http://schemas.microsoft.com/office/drawing/2014/main" id="{4FD51D43-D53F-40DF-B0EC-D96CF8143857}"/>
              </a:ext>
            </a:extLst>
          </p:cNvPr>
          <p:cNvSpPr txBox="1"/>
          <p:nvPr/>
        </p:nvSpPr>
        <p:spPr>
          <a:xfrm>
            <a:off x="1248719" y="3150380"/>
            <a:ext cx="10200331" cy="874407"/>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协商解决是指合同当事人之间直接磋商，自行解决彼此间发生的合同纠纷。这是合同当事人在自愿、互谅互让基础上，按照法律、法规的规定和合同的约定解决合同纠纷的一种方式。</a:t>
            </a:r>
          </a:p>
        </p:txBody>
      </p:sp>
      <p:sp>
        <p:nvSpPr>
          <p:cNvPr id="9" name="文本框 8">
            <a:extLst>
              <a:ext uri="{FF2B5EF4-FFF2-40B4-BE49-F238E27FC236}">
                <a16:creationId xmlns:a16="http://schemas.microsoft.com/office/drawing/2014/main" id="{D6F2FB99-B7B7-4D31-961A-659032EEB2DF}"/>
              </a:ext>
            </a:extLst>
          </p:cNvPr>
          <p:cNvSpPr txBox="1"/>
          <p:nvPr/>
        </p:nvSpPr>
        <p:spPr>
          <a:xfrm>
            <a:off x="1248720" y="2691164"/>
            <a:ext cx="5089668"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1</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）协商解决</a:t>
            </a:r>
          </a:p>
        </p:txBody>
      </p:sp>
      <p:sp>
        <p:nvSpPr>
          <p:cNvPr id="10" name="文本框 9">
            <a:extLst>
              <a:ext uri="{FF2B5EF4-FFF2-40B4-BE49-F238E27FC236}">
                <a16:creationId xmlns:a16="http://schemas.microsoft.com/office/drawing/2014/main" id="{D46D65DD-4251-4C77-820E-8A92AFC2A08F}"/>
              </a:ext>
            </a:extLst>
          </p:cNvPr>
          <p:cNvSpPr txBox="1"/>
          <p:nvPr/>
        </p:nvSpPr>
        <p:spPr>
          <a:xfrm>
            <a:off x="1248719" y="4588655"/>
            <a:ext cx="10200331" cy="874407"/>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调解解决是指由合同当事人以外的第三人（交易市场管理部门或二手车交易管理协会）出面调解，使争议双方在互谅互让基础上自愿达成解决纠纷的协议。</a:t>
            </a:r>
          </a:p>
        </p:txBody>
      </p:sp>
      <p:sp>
        <p:nvSpPr>
          <p:cNvPr id="11" name="文本框 10">
            <a:extLst>
              <a:ext uri="{FF2B5EF4-FFF2-40B4-BE49-F238E27FC236}">
                <a16:creationId xmlns:a16="http://schemas.microsoft.com/office/drawing/2014/main" id="{DDBD7EAB-FA2C-4DAA-A588-EA8C14838091}"/>
              </a:ext>
            </a:extLst>
          </p:cNvPr>
          <p:cNvSpPr txBox="1"/>
          <p:nvPr/>
        </p:nvSpPr>
        <p:spPr>
          <a:xfrm>
            <a:off x="1248720" y="4129439"/>
            <a:ext cx="5089668"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）调解解决</a:t>
            </a:r>
          </a:p>
        </p:txBody>
      </p:sp>
    </p:spTree>
    <p:extLst>
      <p:ext uri="{BB962C8B-B14F-4D97-AF65-F5344CB8AC3E}">
        <p14:creationId xmlns:p14="http://schemas.microsoft.com/office/powerpoint/2010/main" val="311111500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8" name="文本框 7">
            <a:extLst>
              <a:ext uri="{FF2B5EF4-FFF2-40B4-BE49-F238E27FC236}">
                <a16:creationId xmlns:a16="http://schemas.microsoft.com/office/drawing/2014/main" id="{4FD51D43-D53F-40DF-B0EC-D96CF8143857}"/>
              </a:ext>
            </a:extLst>
          </p:cNvPr>
          <p:cNvSpPr txBox="1"/>
          <p:nvPr/>
        </p:nvSpPr>
        <p:spPr>
          <a:xfrm>
            <a:off x="1248719" y="2369330"/>
            <a:ext cx="10200331" cy="874407"/>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仲裁是指合同当事人将合同纠纷提交国家规定的仲裁机关，由仲裁机关对合同纠纷作出裁决的一种活动。</a:t>
            </a:r>
          </a:p>
        </p:txBody>
      </p:sp>
      <p:sp>
        <p:nvSpPr>
          <p:cNvPr id="9" name="文本框 8">
            <a:extLst>
              <a:ext uri="{FF2B5EF4-FFF2-40B4-BE49-F238E27FC236}">
                <a16:creationId xmlns:a16="http://schemas.microsoft.com/office/drawing/2014/main" id="{D6F2FB99-B7B7-4D31-961A-659032EEB2DF}"/>
              </a:ext>
            </a:extLst>
          </p:cNvPr>
          <p:cNvSpPr txBox="1"/>
          <p:nvPr/>
        </p:nvSpPr>
        <p:spPr>
          <a:xfrm>
            <a:off x="1248720" y="1910114"/>
            <a:ext cx="5089668"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）仲裁</a:t>
            </a:r>
          </a:p>
        </p:txBody>
      </p:sp>
      <p:sp>
        <p:nvSpPr>
          <p:cNvPr id="10" name="文本框 9">
            <a:extLst>
              <a:ext uri="{FF2B5EF4-FFF2-40B4-BE49-F238E27FC236}">
                <a16:creationId xmlns:a16="http://schemas.microsoft.com/office/drawing/2014/main" id="{D46D65DD-4251-4C77-820E-8A92AFC2A08F}"/>
              </a:ext>
            </a:extLst>
          </p:cNvPr>
          <p:cNvSpPr txBox="1"/>
          <p:nvPr/>
        </p:nvSpPr>
        <p:spPr>
          <a:xfrm>
            <a:off x="1248719" y="3807605"/>
            <a:ext cx="10200331" cy="874407"/>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诉讼是指合同当事人之间发生争议，而合同中未规定仲裁条款，或发生争议后也未达成仲裁协议的情况下，由当事人一方将争议提交有管辖权的法院按诉讼程序审理作出判决的活动。</a:t>
            </a:r>
          </a:p>
        </p:txBody>
      </p:sp>
      <p:sp>
        <p:nvSpPr>
          <p:cNvPr id="11" name="文本框 10">
            <a:extLst>
              <a:ext uri="{FF2B5EF4-FFF2-40B4-BE49-F238E27FC236}">
                <a16:creationId xmlns:a16="http://schemas.microsoft.com/office/drawing/2014/main" id="{DDBD7EAB-FA2C-4DAA-A588-EA8C14838091}"/>
              </a:ext>
            </a:extLst>
          </p:cNvPr>
          <p:cNvSpPr txBox="1"/>
          <p:nvPr/>
        </p:nvSpPr>
        <p:spPr>
          <a:xfrm>
            <a:off x="1248720" y="3348389"/>
            <a:ext cx="5089668"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4</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）诉讼</a:t>
            </a:r>
          </a:p>
        </p:txBody>
      </p:sp>
    </p:spTree>
    <p:extLst>
      <p:ext uri="{BB962C8B-B14F-4D97-AF65-F5344CB8AC3E}">
        <p14:creationId xmlns:p14="http://schemas.microsoft.com/office/powerpoint/2010/main" val="400734860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2025250"/>
            <a:ext cx="9724080" cy="45890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经销类的工作程序如图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4-1-3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所示。</a:t>
            </a:r>
          </a:p>
        </p:txBody>
      </p:sp>
      <p:sp>
        <p:nvSpPr>
          <p:cNvPr id="8" name="文本框 7">
            <a:extLst>
              <a:ext uri="{FF2B5EF4-FFF2-40B4-BE49-F238E27FC236}">
                <a16:creationId xmlns:a16="http://schemas.microsoft.com/office/drawing/2014/main" id="{9559F686-9541-4465-AB1C-45378C77A84B}"/>
              </a:ext>
            </a:extLst>
          </p:cNvPr>
          <p:cNvSpPr txBox="1"/>
          <p:nvPr/>
        </p:nvSpPr>
        <p:spPr>
          <a:xfrm>
            <a:off x="1248720" y="1566034"/>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2</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）经销类的工作程序</a:t>
            </a:r>
          </a:p>
        </p:txBody>
      </p:sp>
      <p:pic>
        <p:nvPicPr>
          <p:cNvPr id="3" name="图片 2">
            <a:extLst>
              <a:ext uri="{FF2B5EF4-FFF2-40B4-BE49-F238E27FC236}">
                <a16:creationId xmlns:a16="http://schemas.microsoft.com/office/drawing/2014/main" id="{D9ED68B3-39CC-4D8C-831F-494A95275354}"/>
              </a:ext>
            </a:extLst>
          </p:cNvPr>
          <p:cNvPicPr>
            <a:picLocks noChangeAspect="1"/>
          </p:cNvPicPr>
          <p:nvPr/>
        </p:nvPicPr>
        <p:blipFill>
          <a:blip r:embed="rId3"/>
          <a:stretch>
            <a:fillRect/>
          </a:stretch>
        </p:blipFill>
        <p:spPr>
          <a:xfrm>
            <a:off x="3705524" y="2484158"/>
            <a:ext cx="4780952" cy="3028571"/>
          </a:xfrm>
          <a:prstGeom prst="rect">
            <a:avLst/>
          </a:prstGeom>
        </p:spPr>
      </p:pic>
    </p:spTree>
    <p:extLst>
      <p:ext uri="{BB962C8B-B14F-4D97-AF65-F5344CB8AC3E}">
        <p14:creationId xmlns:p14="http://schemas.microsoft.com/office/powerpoint/2010/main" val="251521721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a:extLst>
              <a:ext uri="{FF2B5EF4-FFF2-40B4-BE49-F238E27FC236}">
                <a16:creationId xmlns:a16="http://schemas.microsoft.com/office/drawing/2014/main" id="{D23F6AD7-4BF0-41CD-B193-1D4F95156F2E}"/>
              </a:ext>
            </a:extLst>
          </p:cNvPr>
          <p:cNvSpPr/>
          <p:nvPr/>
        </p:nvSpPr>
        <p:spPr>
          <a:xfrm>
            <a:off x="0" y="0"/>
            <a:ext cx="6880485" cy="6880485"/>
          </a:xfrm>
          <a:prstGeom prst="rtTriangle">
            <a:avLst/>
          </a:prstGeom>
          <a:blipFill dpi="0" rotWithShape="1">
            <a:blip r:embed="rId2"/>
            <a:srcRect/>
            <a:stretch>
              <a:fillRect l="-85702" t="-596" r="-2286" b="-5178"/>
            </a:stretch>
          </a:blipFill>
          <a:ln>
            <a:noFill/>
          </a:ln>
          <a:effectLst>
            <a:outerShdw blurRad="63500" algn="ctr"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endParaRPr lang="zh-CN" altLang="en-US" sz="4800">
              <a:solidFill>
                <a:prstClr val="white"/>
              </a:solidFill>
              <a:latin typeface="迷你简菱心" panose="02010609000101010101" pitchFamily="49" charset="-122"/>
              <a:ea typeface="迷你简菱心" panose="02010609000101010101" pitchFamily="49" charset="-122"/>
            </a:endParaRPr>
          </a:p>
        </p:txBody>
      </p:sp>
      <p:sp>
        <p:nvSpPr>
          <p:cNvPr id="5" name="任意多边形 2">
            <a:extLst>
              <a:ext uri="{FF2B5EF4-FFF2-40B4-BE49-F238E27FC236}">
                <a16:creationId xmlns:a16="http://schemas.microsoft.com/office/drawing/2014/main" id="{50EA4B7C-CD1C-4206-8894-32954F8D5FAB}"/>
              </a:ext>
            </a:extLst>
          </p:cNvPr>
          <p:cNvSpPr/>
          <p:nvPr/>
        </p:nvSpPr>
        <p:spPr>
          <a:xfrm rot="5400000" flipV="1">
            <a:off x="675384" y="-15772"/>
            <a:ext cx="4576893" cy="4576893"/>
          </a:xfrm>
          <a:custGeom>
            <a:avLst/>
            <a:gdLst>
              <a:gd name="connsiteX0" fmla="*/ 0 w 4343400"/>
              <a:gd name="connsiteY0" fmla="*/ 0 h 4343400"/>
              <a:gd name="connsiteX1" fmla="*/ 4343400 w 4343400"/>
              <a:gd name="connsiteY1" fmla="*/ 4343400 h 4343400"/>
              <a:gd name="connsiteX2" fmla="*/ 3486149 w 4343400"/>
              <a:gd name="connsiteY2" fmla="*/ 4343400 h 4343400"/>
              <a:gd name="connsiteX3" fmla="*/ 0 w 4343400"/>
              <a:gd name="connsiteY3" fmla="*/ 857251 h 4343400"/>
              <a:gd name="connsiteX4" fmla="*/ 0 w 4343400"/>
              <a:gd name="connsiteY4" fmla="*/ 0 h 434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400" h="4343400">
                <a:moveTo>
                  <a:pt x="0" y="0"/>
                </a:moveTo>
                <a:lnTo>
                  <a:pt x="4343400" y="4343400"/>
                </a:lnTo>
                <a:lnTo>
                  <a:pt x="3486149" y="4343400"/>
                </a:lnTo>
                <a:lnTo>
                  <a:pt x="0" y="857251"/>
                </a:lnTo>
                <a:lnTo>
                  <a:pt x="0" y="0"/>
                </a:lnTo>
                <a:close/>
              </a:path>
            </a:pathLst>
          </a:custGeom>
          <a:gradFill flip="none" rotWithShape="1">
            <a:gsLst>
              <a:gs pos="0">
                <a:srgbClr val="003473">
                  <a:lumMod val="60000"/>
                  <a:lumOff val="40000"/>
                </a:srgbClr>
              </a:gs>
              <a:gs pos="77000">
                <a:srgbClr val="003473"/>
              </a:gs>
            </a:gsLst>
            <a:path path="circle">
              <a:fillToRect l="100000" b="100000"/>
            </a:path>
            <a:tileRect t="-100000" r="-100000"/>
          </a:gradFill>
          <a:ln>
            <a:noFill/>
          </a:ln>
          <a:effectLst>
            <a:outerShdw blurRad="63500" algn="ctr"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endParaRPr lang="zh-CN" altLang="en-US" sz="4800">
              <a:solidFill>
                <a:prstClr val="white"/>
              </a:solidFill>
              <a:latin typeface="迷你简菱心" panose="02010609000101010101" pitchFamily="49" charset="-122"/>
              <a:ea typeface="迷你简菱心" panose="02010609000101010101" pitchFamily="49" charset="-122"/>
            </a:endParaRPr>
          </a:p>
        </p:txBody>
      </p:sp>
      <p:sp>
        <p:nvSpPr>
          <p:cNvPr id="6" name="直角三角形 5">
            <a:extLst>
              <a:ext uri="{FF2B5EF4-FFF2-40B4-BE49-F238E27FC236}">
                <a16:creationId xmlns:a16="http://schemas.microsoft.com/office/drawing/2014/main" id="{4FCA494D-E658-4F49-8D95-3CC543B2A094}"/>
              </a:ext>
            </a:extLst>
          </p:cNvPr>
          <p:cNvSpPr/>
          <p:nvPr/>
        </p:nvSpPr>
        <p:spPr>
          <a:xfrm rot="2700000" flipV="1">
            <a:off x="9362847" y="5668215"/>
            <a:ext cx="2362507" cy="2362507"/>
          </a:xfrm>
          <a:prstGeom prst="rtTriangle">
            <a:avLst/>
          </a:prstGeom>
          <a:gradFill flip="none" rotWithShape="1">
            <a:gsLst>
              <a:gs pos="0">
                <a:srgbClr val="003473">
                  <a:lumMod val="60000"/>
                  <a:lumOff val="40000"/>
                </a:srgbClr>
              </a:gs>
              <a:gs pos="77000">
                <a:srgbClr val="003473"/>
              </a:gs>
            </a:gsLst>
            <a:path path="circle">
              <a:fillToRect l="100000" b="100000"/>
            </a:path>
            <a:tileRect t="-100000" r="-100000"/>
          </a:gradFill>
          <a:ln>
            <a:noFill/>
          </a:ln>
          <a:effectLst>
            <a:outerShdw blurRad="63500" algn="ctr" rotWithShape="0">
              <a:prstClr val="black">
                <a:alpha val="40000"/>
              </a:prstClr>
            </a:outerShdw>
          </a:effectLst>
        </p:spPr>
        <p:txBody>
          <a:bodyPr vert="horz" wrap="square" lIns="91440" tIns="45720" rIns="91440" bIns="45720" numCol="1" anchor="ctr" anchorCtr="0" compatLnSpc="1">
            <a:prstTxWarp prst="textNoShape">
              <a:avLst/>
            </a:prstTxWarp>
          </a:bodyPr>
          <a:lstStyle/>
          <a:p>
            <a:pPr algn="ctr"/>
            <a:endParaRPr lang="zh-CN" altLang="en-US" sz="4800">
              <a:solidFill>
                <a:prstClr val="white"/>
              </a:solidFill>
              <a:latin typeface="迷你简菱心" panose="02010609000101010101" pitchFamily="49" charset="-122"/>
              <a:ea typeface="迷你简菱心" panose="02010609000101010101" pitchFamily="49" charset="-122"/>
            </a:endParaRPr>
          </a:p>
        </p:txBody>
      </p:sp>
      <p:grpSp>
        <p:nvGrpSpPr>
          <p:cNvPr id="12" name="组合 11">
            <a:extLst>
              <a:ext uri="{FF2B5EF4-FFF2-40B4-BE49-F238E27FC236}">
                <a16:creationId xmlns:a16="http://schemas.microsoft.com/office/drawing/2014/main" id="{FE1D441D-E643-4C8B-9A0B-17235EADD2DC}"/>
              </a:ext>
            </a:extLst>
          </p:cNvPr>
          <p:cNvGrpSpPr/>
          <p:nvPr/>
        </p:nvGrpSpPr>
        <p:grpSpPr>
          <a:xfrm>
            <a:off x="7068904" y="1952285"/>
            <a:ext cx="3262432" cy="2316903"/>
            <a:chOff x="8450029" y="1237910"/>
            <a:chExt cx="3262432" cy="2316903"/>
          </a:xfrm>
        </p:grpSpPr>
        <p:sp>
          <p:nvSpPr>
            <p:cNvPr id="13" name="文本框 12">
              <a:extLst>
                <a:ext uri="{FF2B5EF4-FFF2-40B4-BE49-F238E27FC236}">
                  <a16:creationId xmlns:a16="http://schemas.microsoft.com/office/drawing/2014/main" id="{964D2DBE-AF03-449A-9F82-210E6FAA4C56}"/>
                </a:ext>
              </a:extLst>
            </p:cNvPr>
            <p:cNvSpPr txBox="1"/>
            <p:nvPr/>
          </p:nvSpPr>
          <p:spPr>
            <a:xfrm>
              <a:off x="8450029" y="2539150"/>
              <a:ext cx="3262432" cy="1015663"/>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a:ln>
                    <a:noFill/>
                  </a:ln>
                  <a:solidFill>
                    <a:srgbClr val="044491"/>
                  </a:solidFill>
                  <a:effectLst/>
                  <a:uLnTx/>
                  <a:uFillTx/>
                  <a:latin typeface="方正尚酷简体" panose="03000509000000000000" pitchFamily="65" charset="-122"/>
                  <a:ea typeface="方正尚酷简体" panose="03000509000000000000" pitchFamily="65" charset="-122"/>
                </a:rPr>
                <a:t>感谢聆听</a:t>
              </a:r>
              <a:endParaRPr kumimoji="0" lang="zh-CN" altLang="en-US" sz="6000" b="0" i="0" u="none" strike="noStrike" kern="1200" cap="none" spc="0" normalizeH="0" baseline="0" noProof="0" dirty="0">
                <a:ln>
                  <a:noFill/>
                </a:ln>
                <a:solidFill>
                  <a:srgbClr val="044491"/>
                </a:solidFill>
                <a:effectLst/>
                <a:uLnTx/>
                <a:uFillTx/>
                <a:latin typeface="方正尚酷简体" panose="03000509000000000000" pitchFamily="65" charset="-122"/>
                <a:ea typeface="方正尚酷简体" panose="03000509000000000000" pitchFamily="65" charset="-122"/>
              </a:endParaRPr>
            </a:p>
          </p:txBody>
        </p:sp>
        <p:sp>
          <p:nvSpPr>
            <p:cNvPr id="14" name="文本框 13">
              <a:extLst>
                <a:ext uri="{FF2B5EF4-FFF2-40B4-BE49-F238E27FC236}">
                  <a16:creationId xmlns:a16="http://schemas.microsoft.com/office/drawing/2014/main" id="{1942D9E3-DAC2-4C3B-A336-BB45E1CBD519}"/>
                </a:ext>
              </a:extLst>
            </p:cNvPr>
            <p:cNvSpPr txBox="1"/>
            <p:nvPr/>
          </p:nvSpPr>
          <p:spPr>
            <a:xfrm>
              <a:off x="8509341" y="1237910"/>
              <a:ext cx="3169457" cy="1569660"/>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a:ln>
                    <a:noFill/>
                  </a:ln>
                  <a:solidFill>
                    <a:srgbClr val="044491"/>
                  </a:solidFill>
                  <a:effectLst/>
                  <a:uLnTx/>
                  <a:uFillTx/>
                  <a:latin typeface="Agency FB" panose="020B0503020202020204" pitchFamily="34" charset="0"/>
                  <a:ea typeface="微软雅黑"/>
                </a:rPr>
                <a:t>THANKS</a:t>
              </a:r>
              <a:endParaRPr kumimoji="0" lang="zh-CN" altLang="en-US" sz="9600" b="0" i="0" u="none" strike="noStrike" kern="1200" cap="none" spc="0" normalizeH="0" baseline="0" noProof="0" dirty="0">
                <a:ln>
                  <a:noFill/>
                </a:ln>
                <a:solidFill>
                  <a:srgbClr val="044491"/>
                </a:solidFill>
                <a:effectLst/>
                <a:uLnTx/>
                <a:uFillTx/>
                <a:latin typeface="Agency FB" panose="020B0503020202020204" pitchFamily="34" charset="0"/>
                <a:ea typeface="微软雅黑"/>
              </a:endParaRPr>
            </a:p>
          </p:txBody>
        </p:sp>
      </p:grpSp>
    </p:spTree>
    <p:extLst>
      <p:ext uri="{BB962C8B-B14F-4D97-AF65-F5344CB8AC3E}">
        <p14:creationId xmlns:p14="http://schemas.microsoft.com/office/powerpoint/2010/main" val="799533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4526" y="321818"/>
            <a:ext cx="3669594" cy="523220"/>
          </a:xfrm>
          <a:prstGeom prst="rect">
            <a:avLst/>
          </a:prstGeom>
          <a:noFill/>
        </p:spPr>
        <p:txBody>
          <a:bodyPr wrap="none" rtlCol="0">
            <a:spAutoFit/>
          </a:bodyPr>
          <a:lstStyle/>
          <a:p>
            <a:r>
              <a:rPr lang="zh-CN" altLang="en-US" sz="2800">
                <a:solidFill>
                  <a:srgbClr val="044491"/>
                </a:solidFill>
                <a:latin typeface="+mj-ea"/>
                <a:ea typeface="+mj-ea"/>
              </a:rPr>
              <a:t>单元 </a:t>
            </a:r>
            <a:r>
              <a:rPr lang="en-US" altLang="zh-CN" sz="2800">
                <a:solidFill>
                  <a:srgbClr val="044491"/>
                </a:solidFill>
                <a:latin typeface="+mj-ea"/>
                <a:ea typeface="+mj-ea"/>
              </a:rPr>
              <a:t>4.1</a:t>
            </a:r>
            <a:r>
              <a:rPr lang="zh-CN" altLang="en-US" sz="2800">
                <a:solidFill>
                  <a:srgbClr val="044491"/>
                </a:solidFill>
                <a:latin typeface="+mj-ea"/>
                <a:ea typeface="+mj-ea"/>
              </a:rPr>
              <a:t>　二手车交易</a:t>
            </a:r>
            <a:endParaRPr lang="zh-CN" altLang="en-US" sz="2800" dirty="0">
              <a:solidFill>
                <a:srgbClr val="044491"/>
              </a:solidFill>
              <a:latin typeface="+mj-ea"/>
              <a:ea typeface="+mj-ea"/>
            </a:endParaRPr>
          </a:p>
        </p:txBody>
      </p:sp>
      <p:sp>
        <p:nvSpPr>
          <p:cNvPr id="23" name="文本框 22">
            <a:extLst>
              <a:ext uri="{FF2B5EF4-FFF2-40B4-BE49-F238E27FC236}">
                <a16:creationId xmlns:a16="http://schemas.microsoft.com/office/drawing/2014/main" id="{73530791-125D-4000-A309-7816135725E5}"/>
              </a:ext>
            </a:extLst>
          </p:cNvPr>
          <p:cNvSpPr txBox="1"/>
          <p:nvPr/>
        </p:nvSpPr>
        <p:spPr>
          <a:xfrm>
            <a:off x="1248720" y="2025250"/>
            <a:ext cx="9724080" cy="45890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退牌、上牌类工作程序如图 </a:t>
            </a:r>
            <a:r>
              <a:rPr kumimoji="0" lang="en-US" altLang="zh-CN" sz="1800" b="0" i="0" u="none" strike="noStrike" kern="1200" cap="none" spc="0" normalizeH="0" baseline="0" noProof="0">
                <a:ln>
                  <a:noFill/>
                </a:ln>
                <a:solidFill>
                  <a:prstClr val="black">
                    <a:lumMod val="75000"/>
                    <a:lumOff val="25000"/>
                  </a:prstClr>
                </a:solidFill>
                <a:effectLst/>
                <a:uLnTx/>
                <a:uFillTx/>
                <a:latin typeface="+mn-ea"/>
                <a:cs typeface="+mn-cs"/>
              </a:rPr>
              <a:t>4-1-4 </a:t>
            </a:r>
            <a:r>
              <a:rPr kumimoji="0" lang="zh-CN" altLang="en-US" sz="1800" b="0" i="0" u="none" strike="noStrike" kern="1200" cap="none" spc="0" normalizeH="0" baseline="0" noProof="0">
                <a:ln>
                  <a:noFill/>
                </a:ln>
                <a:solidFill>
                  <a:prstClr val="black">
                    <a:lumMod val="75000"/>
                    <a:lumOff val="25000"/>
                  </a:prstClr>
                </a:solidFill>
                <a:effectLst/>
                <a:uLnTx/>
                <a:uFillTx/>
                <a:latin typeface="+mn-ea"/>
                <a:cs typeface="+mn-cs"/>
              </a:rPr>
              <a:t>所示。</a:t>
            </a:r>
          </a:p>
        </p:txBody>
      </p:sp>
      <p:sp>
        <p:nvSpPr>
          <p:cNvPr id="8" name="文本框 7">
            <a:extLst>
              <a:ext uri="{FF2B5EF4-FFF2-40B4-BE49-F238E27FC236}">
                <a16:creationId xmlns:a16="http://schemas.microsoft.com/office/drawing/2014/main" id="{9559F686-9541-4465-AB1C-45378C77A84B}"/>
              </a:ext>
            </a:extLst>
          </p:cNvPr>
          <p:cNvSpPr txBox="1"/>
          <p:nvPr/>
        </p:nvSpPr>
        <p:spPr>
          <a:xfrm>
            <a:off x="1248720" y="1566034"/>
            <a:ext cx="4847280" cy="457498"/>
          </a:xfrm>
          <a:prstGeom prst="rect">
            <a:avLst/>
          </a:prstGeom>
          <a:noFill/>
        </p:spPr>
        <p:txBody>
          <a:bodyPr wrap="square">
            <a:spAutoFit/>
          </a:bodyPr>
          <a:lstStyle/>
          <a:p>
            <a:pPr marL="0" marR="0" lvl="0" indent="457200" algn="just" defTabSz="914400" rtl="0" eaLnBrk="1" fontAlgn="auto" latinLnBrk="0" hangingPunct="1">
              <a:lnSpc>
                <a:spcPct val="150000"/>
              </a:lnSpc>
              <a:spcBef>
                <a:spcPts val="600"/>
              </a:spcBef>
              <a:spcAft>
                <a:spcPts val="0"/>
              </a:spcAft>
              <a:buClrTx/>
              <a:buSzTx/>
              <a:buFontTx/>
              <a:buNone/>
              <a:tabLst/>
              <a:defRPr/>
            </a:pPr>
            <a:r>
              <a:rPr kumimoji="0" lang="en-US" altLang="zh-CN" sz="1800" b="1" i="0" u="none" strike="noStrike" kern="1200" cap="none" spc="0" normalizeH="0" baseline="0" noProof="0">
                <a:ln>
                  <a:noFill/>
                </a:ln>
                <a:solidFill>
                  <a:prstClr val="black">
                    <a:lumMod val="75000"/>
                    <a:lumOff val="25000"/>
                  </a:prstClr>
                </a:solidFill>
                <a:effectLst/>
                <a:uLnTx/>
                <a:uFillTx/>
                <a:latin typeface="+mn-ea"/>
                <a:cs typeface="+mn-cs"/>
              </a:rPr>
              <a:t>3</a:t>
            </a:r>
            <a:r>
              <a:rPr kumimoji="0" lang="zh-CN" altLang="en-US" sz="1800" b="1" i="0" u="none" strike="noStrike" kern="1200" cap="none" spc="0" normalizeH="0" baseline="0" noProof="0">
                <a:ln>
                  <a:noFill/>
                </a:ln>
                <a:solidFill>
                  <a:prstClr val="black">
                    <a:lumMod val="75000"/>
                    <a:lumOff val="25000"/>
                  </a:prstClr>
                </a:solidFill>
                <a:effectLst/>
                <a:uLnTx/>
                <a:uFillTx/>
                <a:latin typeface="+mn-ea"/>
                <a:cs typeface="+mn-cs"/>
              </a:rPr>
              <a:t>）退牌、上牌类工作程序</a:t>
            </a:r>
          </a:p>
        </p:txBody>
      </p:sp>
      <p:pic>
        <p:nvPicPr>
          <p:cNvPr id="4" name="图片 3">
            <a:extLst>
              <a:ext uri="{FF2B5EF4-FFF2-40B4-BE49-F238E27FC236}">
                <a16:creationId xmlns:a16="http://schemas.microsoft.com/office/drawing/2014/main" id="{951DED9A-B64A-41E2-A3AD-2B8D2C628D84}"/>
              </a:ext>
            </a:extLst>
          </p:cNvPr>
          <p:cNvPicPr>
            <a:picLocks noChangeAspect="1"/>
          </p:cNvPicPr>
          <p:nvPr/>
        </p:nvPicPr>
        <p:blipFill>
          <a:blip r:embed="rId3"/>
          <a:stretch>
            <a:fillRect/>
          </a:stretch>
        </p:blipFill>
        <p:spPr>
          <a:xfrm>
            <a:off x="6096000" y="845038"/>
            <a:ext cx="5390476" cy="5419048"/>
          </a:xfrm>
          <a:prstGeom prst="rect">
            <a:avLst/>
          </a:prstGeom>
        </p:spPr>
      </p:pic>
    </p:spTree>
    <p:extLst>
      <p:ext uri="{BB962C8B-B14F-4D97-AF65-F5344CB8AC3E}">
        <p14:creationId xmlns:p14="http://schemas.microsoft.com/office/powerpoint/2010/main" val="322829884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Bahnschrift SemiBold"/>
        <a:ea typeface="微软雅黑"/>
        <a:cs typeface=""/>
      </a:majorFont>
      <a:minorFont>
        <a:latin typeface="Bahnschrift Ligh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TotalTime>
  <Words>7557</Words>
  <Application>Microsoft Office PowerPoint</Application>
  <PresentationFormat>宽屏</PresentationFormat>
  <Paragraphs>529</Paragraphs>
  <Slides>80</Slides>
  <Notes>77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80</vt:i4>
      </vt:variant>
    </vt:vector>
  </HeadingPairs>
  <TitlesOfParts>
    <vt:vector size="89" baseType="lpstr">
      <vt:lpstr>等线</vt:lpstr>
      <vt:lpstr>方正尚酷简体</vt:lpstr>
      <vt:lpstr>迷你简菱心</vt:lpstr>
      <vt:lpstr>微软雅黑</vt:lpstr>
      <vt:lpstr>Agency FB</vt:lpstr>
      <vt:lpstr>Arial</vt:lpstr>
      <vt:lpstr>Bahnschrift Light</vt:lpstr>
      <vt:lpstr>Bahnschrift SemiBold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思越-设计1</dc:creator>
  <cp:lastModifiedBy>思越-设计1</cp:lastModifiedBy>
  <cp:revision>22</cp:revision>
  <dcterms:created xsi:type="dcterms:W3CDTF">2021-12-17T03:11:56Z</dcterms:created>
  <dcterms:modified xsi:type="dcterms:W3CDTF">2021-12-18T08:37:07Z</dcterms:modified>
</cp:coreProperties>
</file>